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6" r:id="rId24"/>
    <p:sldId id="279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287" r:id="rId33"/>
    <p:sldId id="288" r:id="rId34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0E146-C212-4221-B1CC-D3D6E0C60F27}" v="4" dt="2026-06-22T11:58:26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SIRU TIJANI" userId="4000a62d399a4f66" providerId="LiveId" clId="{35DA092B-4965-48C9-90D4-0BE3A0ECA4FC}"/>
    <pc:docChg chg="undo custSel addSld delSld modSld">
      <pc:chgData name="NASIRU TIJANI" userId="4000a62d399a4f66" providerId="LiveId" clId="{35DA092B-4965-48C9-90D4-0BE3A0ECA4FC}" dt="2026-06-23T12:45:09.408" v="3058" actId="20577"/>
      <pc:docMkLst>
        <pc:docMk/>
      </pc:docMkLst>
      <pc:sldChg chg="modSp mod">
        <pc:chgData name="NASIRU TIJANI" userId="4000a62d399a4f66" providerId="LiveId" clId="{35DA092B-4965-48C9-90D4-0BE3A0ECA4FC}" dt="2026-06-23T12:45:09.408" v="3058" actId="20577"/>
        <pc:sldMkLst>
          <pc:docMk/>
          <pc:sldMk cId="2366291390" sldId="256"/>
        </pc:sldMkLst>
        <pc:spChg chg="mod">
          <ac:chgData name="NASIRU TIJANI" userId="4000a62d399a4f66" providerId="LiveId" clId="{35DA092B-4965-48C9-90D4-0BE3A0ECA4FC}" dt="2026-06-23T12:45:09.408" v="3058" actId="20577"/>
          <ac:spMkLst>
            <pc:docMk/>
            <pc:sldMk cId="2366291390" sldId="256"/>
            <ac:spMk id="3" creationId="{635682AE-5378-5B50-D7A2-076B231F3E95}"/>
          </ac:spMkLst>
        </pc:spChg>
      </pc:sldChg>
      <pc:sldChg chg="addSp delSp modSp mod">
        <pc:chgData name="NASIRU TIJANI" userId="4000a62d399a4f66" providerId="LiveId" clId="{35DA092B-4965-48C9-90D4-0BE3A0ECA4FC}" dt="2026-06-20T18:37:10.433" v="1512" actId="26606"/>
        <pc:sldMkLst>
          <pc:docMk/>
          <pc:sldMk cId="2357590435" sldId="257"/>
        </pc:sldMkLst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2357590435" sldId="257"/>
            <ac:spMk id="2" creationId="{503E1808-B032-1DB6-D118-541878E5108A}"/>
          </ac:spMkLst>
        </pc:spChg>
        <pc:spChg chg="mod">
          <ac:chgData name="NASIRU TIJANI" userId="4000a62d399a4f66" providerId="LiveId" clId="{35DA092B-4965-48C9-90D4-0BE3A0ECA4FC}" dt="2026-06-20T17:38:19.343" v="1479" actId="26606"/>
          <ac:spMkLst>
            <pc:docMk/>
            <pc:sldMk cId="2357590435" sldId="257"/>
            <ac:spMk id="3" creationId="{8AEEC7BE-CFE7-7914-DE78-23F4880A3B0B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2357590435" sldId="257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2T13:44:11.392" v="3003" actId="255"/>
        <pc:sldMkLst>
          <pc:docMk/>
          <pc:sldMk cId="1272288816" sldId="258"/>
        </pc:sldMkLst>
        <pc:spChg chg="mod">
          <ac:chgData name="NASIRU TIJANI" userId="4000a62d399a4f66" providerId="LiveId" clId="{35DA092B-4965-48C9-90D4-0BE3A0ECA4FC}" dt="2026-06-20T14:31:36.249" v="190" actId="20577"/>
          <ac:spMkLst>
            <pc:docMk/>
            <pc:sldMk cId="1272288816" sldId="258"/>
            <ac:spMk id="2" creationId="{78BD9730-4768-959B-FA48-61CAFCA9DB21}"/>
          </ac:spMkLst>
        </pc:spChg>
        <pc:spChg chg="mod">
          <ac:chgData name="NASIRU TIJANI" userId="4000a62d399a4f66" providerId="LiveId" clId="{35DA092B-4965-48C9-90D4-0BE3A0ECA4FC}" dt="2026-06-22T13:44:11.392" v="3003" actId="255"/>
          <ac:spMkLst>
            <pc:docMk/>
            <pc:sldMk cId="1272288816" sldId="258"/>
            <ac:spMk id="3" creationId="{EB3C01BD-0A47-3304-0DB6-F8CFEA125033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272288816" sldId="258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2T14:00:41.481" v="3052" actId="20577"/>
        <pc:sldMkLst>
          <pc:docMk/>
          <pc:sldMk cId="14470396" sldId="259"/>
        </pc:sldMkLst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14470396" sldId="259"/>
            <ac:spMk id="2" creationId="{D5BE01F5-32FF-2016-7840-775E0CFE3D61}"/>
          </ac:spMkLst>
        </pc:spChg>
        <pc:spChg chg="mod">
          <ac:chgData name="NASIRU TIJANI" userId="4000a62d399a4f66" providerId="LiveId" clId="{35DA092B-4965-48C9-90D4-0BE3A0ECA4FC}" dt="2026-06-22T14:00:41.481" v="3052" actId="20577"/>
          <ac:spMkLst>
            <pc:docMk/>
            <pc:sldMk cId="14470396" sldId="259"/>
            <ac:spMk id="3" creationId="{9DF9187C-E997-40CE-9019-C8E6E3B397C5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4470396" sldId="259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29:49.584" v="1511" actId="26606"/>
        <pc:sldMkLst>
          <pc:docMk/>
          <pc:sldMk cId="1063886949" sldId="260"/>
        </pc:sldMkLst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1063886949" sldId="260"/>
            <ac:spMk id="2" creationId="{11112728-2867-49B6-020D-215DB0D6E8AF}"/>
          </ac:spMkLst>
        </pc:spChg>
        <pc:spChg chg="mod">
          <ac:chgData name="NASIRU TIJANI" userId="4000a62d399a4f66" providerId="LiveId" clId="{35DA092B-4965-48C9-90D4-0BE3A0ECA4FC}" dt="2026-06-20T14:38:41.050" v="251" actId="113"/>
          <ac:spMkLst>
            <pc:docMk/>
            <pc:sldMk cId="1063886949" sldId="260"/>
            <ac:spMk id="3" creationId="{108CA7FC-DB33-745D-8712-47C09932DE9D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063886949" sldId="260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29:49.584" v="1511" actId="26606"/>
        <pc:sldMkLst>
          <pc:docMk/>
          <pc:sldMk cId="1769919339" sldId="261"/>
        </pc:sldMkLst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1769919339" sldId="261"/>
            <ac:spMk id="2" creationId="{E37AD57D-F182-20F8-351D-03C485D2041A}"/>
          </ac:spMkLst>
        </pc:spChg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1769919339" sldId="261"/>
            <ac:spMk id="3" creationId="{72F41F6A-47D5-6C06-9AD3-E061C0FE96D1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769919339" sldId="261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6:56:34.714" v="1474" actId="27636"/>
        <pc:sldMkLst>
          <pc:docMk/>
          <pc:sldMk cId="3343115520" sldId="262"/>
        </pc:sldMkLst>
        <pc:spChg chg="mod">
          <ac:chgData name="NASIRU TIJANI" userId="4000a62d399a4f66" providerId="LiveId" clId="{35DA092B-4965-48C9-90D4-0BE3A0ECA4FC}" dt="2026-06-20T16:56:34.689" v="1473" actId="26606"/>
          <ac:spMkLst>
            <pc:docMk/>
            <pc:sldMk cId="3343115520" sldId="262"/>
            <ac:spMk id="2" creationId="{B94BA960-18DA-8D10-E0C3-7DE73A7AB534}"/>
          </ac:spMkLst>
        </pc:spChg>
        <pc:spChg chg="mod">
          <ac:chgData name="NASIRU TIJANI" userId="4000a62d399a4f66" providerId="LiveId" clId="{35DA092B-4965-48C9-90D4-0BE3A0ECA4FC}" dt="2026-06-20T16:56:34.714" v="1474" actId="27636"/>
          <ac:spMkLst>
            <pc:docMk/>
            <pc:sldMk cId="3343115520" sldId="262"/>
            <ac:spMk id="3" creationId="{692DA962-9557-6241-6513-2F1DAC55B6D1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343115520" sldId="262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6:56:34.689" v="1473" actId="26606"/>
        <pc:sldMkLst>
          <pc:docMk/>
          <pc:sldMk cId="1232776229" sldId="263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1232776229" sldId="263"/>
            <ac:spMk id="2" creationId="{454506E4-17A0-8DD8-186A-6FC76ED87E5C}"/>
          </ac:spMkLst>
        </pc:spChg>
        <pc:spChg chg="mod">
          <ac:chgData name="NASIRU TIJANI" userId="4000a62d399a4f66" providerId="LiveId" clId="{35DA092B-4965-48C9-90D4-0BE3A0ECA4FC}" dt="2026-06-20T16:56:34.689" v="1473" actId="26606"/>
          <ac:spMkLst>
            <pc:docMk/>
            <pc:sldMk cId="1232776229" sldId="263"/>
            <ac:spMk id="3" creationId="{23D85A4D-E583-2CA0-5749-73641342FC1E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232776229" sldId="263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06:59:51.827" v="1614" actId="20577"/>
        <pc:sldMkLst>
          <pc:docMk/>
          <pc:sldMk cId="3180032353" sldId="264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3180032353" sldId="264"/>
            <ac:spMk id="2" creationId="{9A15E95F-05F6-61A2-D35A-DAD8E9ABE81E}"/>
          </ac:spMkLst>
        </pc:spChg>
        <pc:spChg chg="mod">
          <ac:chgData name="NASIRU TIJANI" userId="4000a62d399a4f66" providerId="LiveId" clId="{35DA092B-4965-48C9-90D4-0BE3A0ECA4FC}" dt="2026-06-21T06:59:51.827" v="1614" actId="20577"/>
          <ac:spMkLst>
            <pc:docMk/>
            <pc:sldMk cId="3180032353" sldId="264"/>
            <ac:spMk id="3" creationId="{8D50123A-5D07-8695-82E3-611CDF7F6EAC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180032353" sldId="264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37:10.433" v="1512" actId="26606"/>
        <pc:sldMkLst>
          <pc:docMk/>
          <pc:sldMk cId="2002845766" sldId="265"/>
        </pc:sldMkLst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2002845766" sldId="265"/>
            <ac:spMk id="2" creationId="{22A983F0-4BA7-62B7-25A6-E1CF92F62C01}"/>
          </ac:spMkLst>
        </pc:spChg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2002845766" sldId="265"/>
            <ac:spMk id="3" creationId="{453D38AA-4005-F32B-2CBC-01F6313808CB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2002845766" sldId="265"/>
            <ac:spMk id="70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2002845766" sldId="265"/>
            <ac:spMk id="900" creationId="{00000000-0000-0000-0000-000000000000}"/>
          </ac:spMkLst>
        </pc:spChg>
      </pc:sldChg>
      <pc:sldChg chg="addSp delSp modSp new mod">
        <pc:chgData name="NASIRU TIJANI" userId="4000a62d399a4f66" providerId="LiveId" clId="{35DA092B-4965-48C9-90D4-0BE3A0ECA4FC}" dt="2026-06-22T11:48:25.789" v="2898" actId="20577"/>
        <pc:sldMkLst>
          <pc:docMk/>
          <pc:sldMk cId="3536001301" sldId="266"/>
        </pc:sldMkLst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3536001301" sldId="266"/>
            <ac:spMk id="2" creationId="{4647FD2F-2E9D-5C36-55F6-66C640633B45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31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1T21:16:16.815" v="2497" actId="20577"/>
          <ac:spMkLst>
            <pc:docMk/>
            <pc:sldMk cId="3536001301" sldId="266"/>
            <ac:spMk id="32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2T11:43:04.991" v="2876" actId="20577"/>
          <ac:spMkLst>
            <pc:docMk/>
            <pc:sldMk cId="3536001301" sldId="266"/>
            <ac:spMk id="33" creationId="{00000000-0000-0000-0000-000000000000}"/>
          </ac:spMkLst>
        </pc:spChg>
        <pc:spChg chg="mod">
          <ac:chgData name="NASIRU TIJANI" userId="4000a62d399a4f66" providerId="LiveId" clId="{35DA092B-4965-48C9-90D4-0BE3A0ECA4FC}" dt="2026-06-22T11:48:25.789" v="2898" actId="20577"/>
          <ac:spMkLst>
            <pc:docMk/>
            <pc:sldMk cId="3536001301" sldId="266"/>
            <ac:spMk id="34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35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41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42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43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44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3536001301" sldId="266"/>
            <ac:spMk id="45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536001301" sldId="266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37:10.433" v="1512" actId="26606"/>
        <pc:sldMkLst>
          <pc:docMk/>
          <pc:sldMk cId="1995061297" sldId="267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1995061297" sldId="267"/>
            <ac:spMk id="2" creationId="{9EFD8258-1A29-9E02-3FE5-D4CB7BC9D162}"/>
          </ac:spMkLst>
        </pc:spChg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1995061297" sldId="267"/>
            <ac:spMk id="3" creationId="{BCC77B86-B628-C70B-0CF7-00A631D21A8A}"/>
          </ac:spMkLst>
        </pc:spChg>
        <pc:spChg chg="add mod">
          <ac:chgData name="NASIRU TIJANI" userId="4000a62d399a4f66" providerId="LiveId" clId="{35DA092B-4965-48C9-90D4-0BE3A0ECA4FC}" dt="2026-06-20T18:37:10.433" v="1512" actId="26606"/>
          <ac:spMkLst>
            <pc:docMk/>
            <pc:sldMk cId="1995061297" sldId="267"/>
            <ac:spMk id="70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995061297" sldId="267"/>
            <ac:spMk id="900" creationId="{00000000-0000-0000-0000-000000000000}"/>
          </ac:spMkLst>
        </pc:spChg>
      </pc:sldChg>
      <pc:sldChg chg="addSp delSp modSp new mod setBg">
        <pc:chgData name="NASIRU TIJANI" userId="4000a62d399a4f66" providerId="LiveId" clId="{35DA092B-4965-48C9-90D4-0BE3A0ECA4FC}" dt="2026-06-22T05:40:27.126" v="2855" actId="26606"/>
        <pc:sldMkLst>
          <pc:docMk/>
          <pc:sldMk cId="46914591" sldId="268"/>
        </pc:sldMkLst>
        <pc:spChg chg="mod">
          <ac:chgData name="NASIRU TIJANI" userId="4000a62d399a4f66" providerId="LiveId" clId="{35DA092B-4965-48C9-90D4-0BE3A0ECA4FC}" dt="2026-06-22T05:40:27.126" v="2855" actId="26606"/>
          <ac:spMkLst>
            <pc:docMk/>
            <pc:sldMk cId="46914591" sldId="268"/>
            <ac:spMk id="2" creationId="{CB2E01CE-800A-776B-C60E-D391101424FC}"/>
          </ac:spMkLst>
        </pc:spChg>
        <pc:spChg chg="mod">
          <ac:chgData name="NASIRU TIJANI" userId="4000a62d399a4f66" providerId="LiveId" clId="{35DA092B-4965-48C9-90D4-0BE3A0ECA4FC}" dt="2026-06-22T05:40:27.126" v="2855" actId="26606"/>
          <ac:spMkLst>
            <pc:docMk/>
            <pc:sldMk cId="46914591" sldId="268"/>
            <ac:spMk id="3" creationId="{DE1EB188-6EA0-7CD8-9EEC-1CCB4273F875}"/>
          </ac:spMkLst>
        </pc:spChg>
        <pc:spChg chg="add mod">
          <ac:chgData name="NASIRU TIJANI" userId="4000a62d399a4f66" providerId="LiveId" clId="{35DA092B-4965-48C9-90D4-0BE3A0ECA4FC}" dt="2026-06-22T05:40:27.126" v="2855" actId="26606"/>
          <ac:spMkLst>
            <pc:docMk/>
            <pc:sldMk cId="46914591" sldId="268"/>
            <ac:spMk id="900" creationId="{00000000-0000-0000-0000-000000000000}"/>
          </ac:spMkLst>
        </pc:spChg>
        <pc:spChg chg="add del">
          <ac:chgData name="NASIRU TIJANI" userId="4000a62d399a4f66" providerId="LiveId" clId="{35DA092B-4965-48C9-90D4-0BE3A0ECA4FC}" dt="2026-06-22T05:40:27.126" v="2855" actId="26606"/>
          <ac:spMkLst>
            <pc:docMk/>
            <pc:sldMk cId="46914591" sldId="268"/>
            <ac:spMk id="905" creationId="{8CA06CD6-90CA-4C45-856C-6771339E1E22}"/>
          </ac:spMkLst>
        </pc:spChg>
        <pc:cxnChg chg="add del">
          <ac:chgData name="NASIRU TIJANI" userId="4000a62d399a4f66" providerId="LiveId" clId="{35DA092B-4965-48C9-90D4-0BE3A0ECA4FC}" dt="2026-06-22T05:40:27.126" v="2855" actId="26606"/>
          <ac:cxnSpMkLst>
            <pc:docMk/>
            <pc:sldMk cId="46914591" sldId="268"/>
            <ac:cxnSpMk id="907" creationId="{5021601D-2758-4B15-A31C-FDA184C51B3A}"/>
          </ac:cxnSpMkLst>
        </pc:cxnChg>
      </pc:sldChg>
      <pc:sldChg chg="addSp modSp new mod">
        <pc:chgData name="NASIRU TIJANI" userId="4000a62d399a4f66" providerId="LiveId" clId="{35DA092B-4965-48C9-90D4-0BE3A0ECA4FC}" dt="2026-06-22T11:56:39.659" v="2944" actId="255"/>
        <pc:sldMkLst>
          <pc:docMk/>
          <pc:sldMk cId="3481996510" sldId="269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3481996510" sldId="269"/>
            <ac:spMk id="2" creationId="{E49A2B93-5B12-9F16-6C48-8425BEE614CB}"/>
          </ac:spMkLst>
        </pc:spChg>
        <pc:spChg chg="mod">
          <ac:chgData name="NASIRU TIJANI" userId="4000a62d399a4f66" providerId="LiveId" clId="{35DA092B-4965-48C9-90D4-0BE3A0ECA4FC}" dt="2026-06-22T11:56:39.659" v="2944" actId="255"/>
          <ac:spMkLst>
            <pc:docMk/>
            <pc:sldMk cId="3481996510" sldId="269"/>
            <ac:spMk id="3" creationId="{3E7FDD03-F7ED-C4E6-D9C7-9747C84D0E43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481996510" sldId="269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7:46:46.240" v="1482" actId="26606"/>
        <pc:sldMkLst>
          <pc:docMk/>
          <pc:sldMk cId="34043241" sldId="270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34043241" sldId="270"/>
            <ac:spMk id="2" creationId="{BEE89815-87A1-3727-6083-E4EE0F888407}"/>
          </ac:spMkLst>
        </pc:spChg>
        <pc:spChg chg="mod">
          <ac:chgData name="NASIRU TIJANI" userId="4000a62d399a4f66" providerId="LiveId" clId="{35DA092B-4965-48C9-90D4-0BE3A0ECA4FC}" dt="2026-06-20T17:46:46.240" v="1482" actId="26606"/>
          <ac:spMkLst>
            <pc:docMk/>
            <pc:sldMk cId="34043241" sldId="270"/>
            <ac:spMk id="3" creationId="{27CDAB24-11B1-C08C-4CFD-8292779E61FC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4043241" sldId="270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7:46:46.240" v="1482" actId="26606"/>
        <pc:sldMkLst>
          <pc:docMk/>
          <pc:sldMk cId="3379289108" sldId="271"/>
        </pc:sldMkLst>
        <pc:spChg chg="mod">
          <ac:chgData name="NASIRU TIJANI" userId="4000a62d399a4f66" providerId="LiveId" clId="{35DA092B-4965-48C9-90D4-0BE3A0ECA4FC}" dt="2026-06-20T15:08:39.063" v="667"/>
          <ac:spMkLst>
            <pc:docMk/>
            <pc:sldMk cId="3379289108" sldId="271"/>
            <ac:spMk id="2" creationId="{E9984B42-E991-2549-D48D-9B3697A31B8B}"/>
          </ac:spMkLst>
        </pc:spChg>
        <pc:spChg chg="mod">
          <ac:chgData name="NASIRU TIJANI" userId="4000a62d399a4f66" providerId="LiveId" clId="{35DA092B-4965-48C9-90D4-0BE3A0ECA4FC}" dt="2026-06-20T17:46:46.240" v="1482" actId="26606"/>
          <ac:spMkLst>
            <pc:docMk/>
            <pc:sldMk cId="3379289108" sldId="271"/>
            <ac:spMk id="3" creationId="{15FC292E-6313-EEE5-9B30-A6718F831A85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379289108" sldId="271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2T11:59:27.370" v="2979" actId="5793"/>
        <pc:sldMkLst>
          <pc:docMk/>
          <pc:sldMk cId="793499005" sldId="272"/>
        </pc:sldMkLst>
        <pc:spChg chg="mod">
          <ac:chgData name="NASIRU TIJANI" userId="4000a62d399a4f66" providerId="LiveId" clId="{35DA092B-4965-48C9-90D4-0BE3A0ECA4FC}" dt="2026-06-20T15:09:56.984" v="672" actId="27636"/>
          <ac:spMkLst>
            <pc:docMk/>
            <pc:sldMk cId="793499005" sldId="272"/>
            <ac:spMk id="2" creationId="{FFC1252C-3743-956B-2185-25B5F6823E7D}"/>
          </ac:spMkLst>
        </pc:spChg>
        <pc:spChg chg="mod">
          <ac:chgData name="NASIRU TIJANI" userId="4000a62d399a4f66" providerId="LiveId" clId="{35DA092B-4965-48C9-90D4-0BE3A0ECA4FC}" dt="2026-06-22T11:59:27.370" v="2979" actId="5793"/>
          <ac:spMkLst>
            <pc:docMk/>
            <pc:sldMk cId="793499005" sldId="272"/>
            <ac:spMk id="3" creationId="{E1B5194B-7B34-B897-2BF5-354513015362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793499005" sldId="272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42:49.759" v="1523" actId="114"/>
        <pc:sldMkLst>
          <pc:docMk/>
          <pc:sldMk cId="3921967166" sldId="273"/>
        </pc:sldMkLst>
        <pc:spChg chg="mod">
          <ac:chgData name="NASIRU TIJANI" userId="4000a62d399a4f66" providerId="LiveId" clId="{35DA092B-4965-48C9-90D4-0BE3A0ECA4FC}" dt="2026-06-20T15:16:13.506" v="804" actId="20577"/>
          <ac:spMkLst>
            <pc:docMk/>
            <pc:sldMk cId="3921967166" sldId="273"/>
            <ac:spMk id="2" creationId="{5B4BA938-1963-2A99-1B48-CCD2678BE460}"/>
          </ac:spMkLst>
        </pc:spChg>
        <pc:spChg chg="mod">
          <ac:chgData name="NASIRU TIJANI" userId="4000a62d399a4f66" providerId="LiveId" clId="{35DA092B-4965-48C9-90D4-0BE3A0ECA4FC}" dt="2026-06-20T18:42:49.759" v="1523" actId="114"/>
          <ac:spMkLst>
            <pc:docMk/>
            <pc:sldMk cId="3921967166" sldId="273"/>
            <ac:spMk id="3" creationId="{98822581-3A65-80DC-FC25-444ABFFFE604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921967166" sldId="273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22:04:35.747" v="2843" actId="20577"/>
        <pc:sldMkLst>
          <pc:docMk/>
          <pc:sldMk cId="578614271" sldId="274"/>
        </pc:sldMkLst>
        <pc:spChg chg="mod">
          <ac:chgData name="NASIRU TIJANI" userId="4000a62d399a4f66" providerId="LiveId" clId="{35DA092B-4965-48C9-90D4-0BE3A0ECA4FC}" dt="2026-06-20T15:18:03.714" v="810" actId="27636"/>
          <ac:spMkLst>
            <pc:docMk/>
            <pc:sldMk cId="578614271" sldId="274"/>
            <ac:spMk id="2" creationId="{83EDF943-267E-E770-6400-32EF86EA5F9E}"/>
          </ac:spMkLst>
        </pc:spChg>
        <pc:spChg chg="mod">
          <ac:chgData name="NASIRU TIJANI" userId="4000a62d399a4f66" providerId="LiveId" clId="{35DA092B-4965-48C9-90D4-0BE3A0ECA4FC}" dt="2026-06-21T22:04:35.747" v="2843" actId="20577"/>
          <ac:spMkLst>
            <pc:docMk/>
            <pc:sldMk cId="578614271" sldId="274"/>
            <ac:spMk id="3" creationId="{F065CD3E-7BBE-584B-D451-A393F60EDD26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578614271" sldId="274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22:05:29.957" v="2845" actId="20577"/>
        <pc:sldMkLst>
          <pc:docMk/>
          <pc:sldMk cId="3871112187" sldId="275"/>
        </pc:sldMkLst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3871112187" sldId="275"/>
            <ac:spMk id="2" creationId="{4E6FE87C-4D8A-5BA4-DE67-D9E52055572B}"/>
          </ac:spMkLst>
        </pc:spChg>
        <pc:spChg chg="mod">
          <ac:chgData name="NASIRU TIJANI" userId="4000a62d399a4f66" providerId="LiveId" clId="{35DA092B-4965-48C9-90D4-0BE3A0ECA4FC}" dt="2026-06-21T22:05:29.957" v="2845" actId="20577"/>
          <ac:spMkLst>
            <pc:docMk/>
            <pc:sldMk cId="3871112187" sldId="275"/>
            <ac:spMk id="3" creationId="{A1CB04BF-053D-AE4F-293D-B4D690CF64B3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871112187" sldId="275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2T05:37:42.067" v="2853" actId="114"/>
        <pc:sldMkLst>
          <pc:docMk/>
          <pc:sldMk cId="2719032233" sldId="276"/>
        </pc:sldMkLst>
        <pc:spChg chg="mod">
          <ac:chgData name="NASIRU TIJANI" userId="4000a62d399a4f66" providerId="LiveId" clId="{35DA092B-4965-48C9-90D4-0BE3A0ECA4FC}" dt="2026-06-20T15:23:58.583" v="1133" actId="20577"/>
          <ac:spMkLst>
            <pc:docMk/>
            <pc:sldMk cId="2719032233" sldId="276"/>
            <ac:spMk id="2" creationId="{55EFDFE1-1F51-2D0F-107E-5AC0D6156A4F}"/>
          </ac:spMkLst>
        </pc:spChg>
        <pc:spChg chg="mod">
          <ac:chgData name="NASIRU TIJANI" userId="4000a62d399a4f66" providerId="LiveId" clId="{35DA092B-4965-48C9-90D4-0BE3A0ECA4FC}" dt="2026-06-22T05:37:42.067" v="2853" actId="114"/>
          <ac:spMkLst>
            <pc:docMk/>
            <pc:sldMk cId="2719032233" sldId="276"/>
            <ac:spMk id="3" creationId="{549C7A8A-D0E7-C5AD-95A5-10323A9B8DF4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2719032233" sldId="276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2T05:31:03.845" v="2847" actId="114"/>
        <pc:sldMkLst>
          <pc:docMk/>
          <pc:sldMk cId="2610439681" sldId="277"/>
        </pc:sldMkLst>
        <pc:spChg chg="mod">
          <ac:chgData name="NASIRU TIJANI" userId="4000a62d399a4f66" providerId="LiveId" clId="{35DA092B-4965-48C9-90D4-0BE3A0ECA4FC}" dt="2026-06-20T18:29:49.584" v="1511" actId="26606"/>
          <ac:spMkLst>
            <pc:docMk/>
            <pc:sldMk cId="2610439681" sldId="277"/>
            <ac:spMk id="2" creationId="{EA3A3B08-F8F1-1654-9C00-9BBDC810A2AA}"/>
          </ac:spMkLst>
        </pc:spChg>
        <pc:spChg chg="mod">
          <ac:chgData name="NASIRU TIJANI" userId="4000a62d399a4f66" providerId="LiveId" clId="{35DA092B-4965-48C9-90D4-0BE3A0ECA4FC}" dt="2026-06-22T05:31:03.845" v="2847" actId="114"/>
          <ac:spMkLst>
            <pc:docMk/>
            <pc:sldMk cId="2610439681" sldId="277"/>
            <ac:spMk id="3" creationId="{0384F2DA-435D-7093-40DF-789363E7E96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2610439681" sldId="277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6:02:12.289" v="1462" actId="26606"/>
        <pc:sldMkLst>
          <pc:docMk/>
          <pc:sldMk cId="3847276772" sldId="278"/>
        </pc:sldMkLst>
        <pc:spChg chg="mod">
          <ac:chgData name="NASIRU TIJANI" userId="4000a62d399a4f66" providerId="LiveId" clId="{35DA092B-4965-48C9-90D4-0BE3A0ECA4FC}" dt="2026-06-20T15:29:48.381" v="1184"/>
          <ac:spMkLst>
            <pc:docMk/>
            <pc:sldMk cId="3847276772" sldId="278"/>
            <ac:spMk id="2" creationId="{D75EC47B-801B-F5DB-AAC4-46E6D09C26DA}"/>
          </ac:spMkLst>
        </pc:spChg>
        <pc:spChg chg="mod">
          <ac:chgData name="NASIRU TIJANI" userId="4000a62d399a4f66" providerId="LiveId" clId="{35DA092B-4965-48C9-90D4-0BE3A0ECA4FC}" dt="2026-06-20T15:34:04.722" v="1203" actId="1036"/>
          <ac:spMkLst>
            <pc:docMk/>
            <pc:sldMk cId="3847276772" sldId="278"/>
            <ac:spMk id="3" creationId="{08EFA139-4C40-AD6D-A2B2-30BA1818A9F9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847276772" sldId="278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37:10.433" v="1512" actId="26606"/>
        <pc:sldMkLst>
          <pc:docMk/>
          <pc:sldMk cId="3491558214" sldId="279"/>
        </pc:sldMkLst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3491558214" sldId="279"/>
            <ac:spMk id="2" creationId="{B8C91DE4-D557-0C7D-E806-9D860085A71A}"/>
          </ac:spMkLst>
        </pc:spChg>
        <pc:spChg chg="mod">
          <ac:chgData name="NASIRU TIJANI" userId="4000a62d399a4f66" providerId="LiveId" clId="{35DA092B-4965-48C9-90D4-0BE3A0ECA4FC}" dt="2026-06-20T18:37:10.433" v="1512" actId="26606"/>
          <ac:spMkLst>
            <pc:docMk/>
            <pc:sldMk cId="3491558214" sldId="279"/>
            <ac:spMk id="3" creationId="{8BCD983F-D87F-DC8F-2912-DDDCB9F03AB9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491558214" sldId="279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6:02:12.289" v="1462" actId="26606"/>
        <pc:sldMkLst>
          <pc:docMk/>
          <pc:sldMk cId="3171269594" sldId="280"/>
        </pc:sldMkLst>
        <pc:spChg chg="mod">
          <ac:chgData name="NASIRU TIJANI" userId="4000a62d399a4f66" providerId="LiveId" clId="{35DA092B-4965-48C9-90D4-0BE3A0ECA4FC}" dt="2026-06-20T15:34:17.644" v="1212" actId="20577"/>
          <ac:spMkLst>
            <pc:docMk/>
            <pc:sldMk cId="3171269594" sldId="280"/>
            <ac:spMk id="2" creationId="{667F1464-56DE-BCC5-579A-5E989F3BA370}"/>
          </ac:spMkLst>
        </pc:spChg>
        <pc:spChg chg="mod">
          <ac:chgData name="NASIRU TIJANI" userId="4000a62d399a4f66" providerId="LiveId" clId="{35DA092B-4965-48C9-90D4-0BE3A0ECA4FC}" dt="2026-06-20T15:34:45.585" v="1215" actId="113"/>
          <ac:spMkLst>
            <pc:docMk/>
            <pc:sldMk cId="3171269594" sldId="280"/>
            <ac:spMk id="3" creationId="{DC867FDB-EDDC-7398-48A4-A476501C1DEA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171269594" sldId="280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19:38:09.931" v="2008" actId="20577"/>
        <pc:sldMkLst>
          <pc:docMk/>
          <pc:sldMk cId="1803299556" sldId="281"/>
        </pc:sldMkLst>
        <pc:spChg chg="mod">
          <ac:chgData name="NASIRU TIJANI" userId="4000a62d399a4f66" providerId="LiveId" clId="{35DA092B-4965-48C9-90D4-0BE3A0ECA4FC}" dt="2026-06-20T15:35:49.818" v="1219" actId="27636"/>
          <ac:spMkLst>
            <pc:docMk/>
            <pc:sldMk cId="1803299556" sldId="281"/>
            <ac:spMk id="2" creationId="{72184141-6018-BE65-0349-B96E1811C60C}"/>
          </ac:spMkLst>
        </pc:spChg>
        <pc:spChg chg="mod">
          <ac:chgData name="NASIRU TIJANI" userId="4000a62d399a4f66" providerId="LiveId" clId="{35DA092B-4965-48C9-90D4-0BE3A0ECA4FC}" dt="2026-06-21T18:58:55.236" v="1916" actId="21"/>
          <ac:spMkLst>
            <pc:docMk/>
            <pc:sldMk cId="1803299556" sldId="281"/>
            <ac:spMk id="3" creationId="{904DA215-792C-D69E-3272-E9F5E3EFF1AC}"/>
          </ac:spMkLst>
        </pc:spChg>
        <pc:spChg chg="add mod">
          <ac:chgData name="NASIRU TIJANI" userId="4000a62d399a4f66" providerId="LiveId" clId="{35DA092B-4965-48C9-90D4-0BE3A0ECA4FC}" dt="2026-06-21T19:38:09.931" v="2008" actId="20577"/>
          <ac:spMkLst>
            <pc:docMk/>
            <pc:sldMk cId="1803299556" sldId="281"/>
            <ac:spMk id="70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803299556" sldId="281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21:55:53.539" v="2692" actId="114"/>
        <pc:sldMkLst>
          <pc:docMk/>
          <pc:sldMk cId="3587767159" sldId="282"/>
        </pc:sldMkLst>
        <pc:spChg chg="mod">
          <ac:chgData name="NASIRU TIJANI" userId="4000a62d399a4f66" providerId="LiveId" clId="{35DA092B-4965-48C9-90D4-0BE3A0ECA4FC}" dt="2026-06-20T15:37:12.196" v="1251" actId="20577"/>
          <ac:spMkLst>
            <pc:docMk/>
            <pc:sldMk cId="3587767159" sldId="282"/>
            <ac:spMk id="2" creationId="{E3E9D717-997A-8558-4C03-49142EA52E41}"/>
          </ac:spMkLst>
        </pc:spChg>
        <pc:spChg chg="mod">
          <ac:chgData name="NASIRU TIJANI" userId="4000a62d399a4f66" providerId="LiveId" clId="{35DA092B-4965-48C9-90D4-0BE3A0ECA4FC}" dt="2026-06-21T21:55:53.539" v="2692" actId="114"/>
          <ac:spMkLst>
            <pc:docMk/>
            <pc:sldMk cId="3587767159" sldId="282"/>
            <ac:spMk id="3" creationId="{992E5A9D-6571-0765-390D-84B75333C971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587767159" sldId="282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1T18:24:43.291" v="1716" actId="20577"/>
        <pc:sldMkLst>
          <pc:docMk/>
          <pc:sldMk cId="1344770430" sldId="283"/>
        </pc:sldMkLst>
        <pc:spChg chg="mod">
          <ac:chgData name="NASIRU TIJANI" userId="4000a62d399a4f66" providerId="LiveId" clId="{35DA092B-4965-48C9-90D4-0BE3A0ECA4FC}" dt="2026-06-21T18:24:43.291" v="1716" actId="20577"/>
          <ac:spMkLst>
            <pc:docMk/>
            <pc:sldMk cId="1344770430" sldId="283"/>
            <ac:spMk id="2" creationId="{261D6287-BF4F-B705-2BF1-955B0A71CB63}"/>
          </ac:spMkLst>
        </pc:spChg>
        <pc:spChg chg="mo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3" creationId="{138F5B04-4603-0614-4273-DBED7E489F6A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2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3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4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5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6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7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8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59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6:30:22.018" v="1472" actId="26606"/>
          <ac:spMkLst>
            <pc:docMk/>
            <pc:sldMk cId="1344770430" sldId="283"/>
            <ac:spMk id="60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1344770430" sldId="283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6:15:33.986" v="1468" actId="26606"/>
        <pc:sldMkLst>
          <pc:docMk/>
          <pc:sldMk cId="3036897076" sldId="284"/>
        </pc:sldMkLst>
        <pc:spChg chg="mod">
          <ac:chgData name="NASIRU TIJANI" userId="4000a62d399a4f66" providerId="LiveId" clId="{35DA092B-4965-48C9-90D4-0BE3A0ECA4FC}" dt="2026-06-20T15:46:38.578" v="1331" actId="27636"/>
          <ac:spMkLst>
            <pc:docMk/>
            <pc:sldMk cId="3036897076" sldId="284"/>
            <ac:spMk id="2" creationId="{928A8C86-B9EC-7AAD-41A1-0160EF2DF015}"/>
          </ac:spMkLst>
        </pc:spChg>
        <pc:spChg chg="mod">
          <ac:chgData name="NASIRU TIJANI" userId="4000a62d399a4f66" providerId="LiveId" clId="{35DA092B-4965-48C9-90D4-0BE3A0ECA4FC}" dt="2026-06-20T16:15:33.986" v="1468" actId="26606"/>
          <ac:spMkLst>
            <pc:docMk/>
            <pc:sldMk cId="3036897076" sldId="284"/>
            <ac:spMk id="3" creationId="{FF7EB7D0-8736-298D-F2EC-6A3B57D473BF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036897076" sldId="284"/>
            <ac:spMk id="900" creationId="{00000000-0000-0000-0000-000000000000}"/>
          </ac:spMkLst>
        </pc:spChg>
      </pc:sldChg>
      <pc:sldChg chg="addSp modSp new mod">
        <pc:chgData name="NASIRU TIJANI" userId="4000a62d399a4f66" providerId="LiveId" clId="{35DA092B-4965-48C9-90D4-0BE3A0ECA4FC}" dt="2026-06-20T18:11:18.341" v="1491" actId="26606"/>
        <pc:sldMkLst>
          <pc:docMk/>
          <pc:sldMk cId="3636923905" sldId="285"/>
        </pc:sldMkLst>
        <pc:spChg chg="mod">
          <ac:chgData name="NASIRU TIJANI" userId="4000a62d399a4f66" providerId="LiveId" clId="{35DA092B-4965-48C9-90D4-0BE3A0ECA4FC}" dt="2026-06-20T18:04:16.202" v="1490" actId="26606"/>
          <ac:spMkLst>
            <pc:docMk/>
            <pc:sldMk cId="3636923905" sldId="285"/>
            <ac:spMk id="2" creationId="{A2640102-A68A-3BDD-7F2D-55C7208D69E0}"/>
          </ac:spMkLst>
        </pc:spChg>
        <pc:spChg chg="mod">
          <ac:chgData name="NASIRU TIJANI" userId="4000a62d399a4f66" providerId="LiveId" clId="{35DA092B-4965-48C9-90D4-0BE3A0ECA4FC}" dt="2026-06-20T18:04:16.202" v="1490" actId="26606"/>
          <ac:spMkLst>
            <pc:docMk/>
            <pc:sldMk cId="3636923905" sldId="285"/>
            <ac:spMk id="3" creationId="{326806A3-636A-1182-EA91-403E0376390E}"/>
          </ac:spMkLst>
        </pc:spChg>
        <pc:spChg chg="add">
          <ac:chgData name="NASIRU TIJANI" userId="4000a62d399a4f66" providerId="LiveId" clId="{35DA092B-4965-48C9-90D4-0BE3A0ECA4FC}" dt="2026-06-20T18:11:18.341" v="1491" actId="26606"/>
          <ac:spMkLst>
            <pc:docMk/>
            <pc:sldMk cId="3636923905" sldId="285"/>
            <ac:spMk id="801" creationId="{00000000-0000-0000-0000-000000000000}"/>
          </ac:spMkLst>
        </pc:spChg>
        <pc:spChg chg="add">
          <ac:chgData name="NASIRU TIJANI" userId="4000a62d399a4f66" providerId="LiveId" clId="{35DA092B-4965-48C9-90D4-0BE3A0ECA4FC}" dt="2026-06-20T18:11:18.341" v="1491" actId="26606"/>
          <ac:spMkLst>
            <pc:docMk/>
            <pc:sldMk cId="3636923905" sldId="285"/>
            <ac:spMk id="802" creationId="{00000000-0000-0000-0000-000000000000}"/>
          </ac:spMkLst>
        </pc:spChg>
        <pc:spChg chg="add mod">
          <ac:chgData name="NASIRU TIJANI" userId="4000a62d399a4f66" providerId="LiveId" clId="{35DA092B-4965-48C9-90D4-0BE3A0ECA4FC}" dt="2026-06-20T16:02:12.289" v="1462" actId="26606"/>
          <ac:spMkLst>
            <pc:docMk/>
            <pc:sldMk cId="3636923905" sldId="285"/>
            <ac:spMk id="900" creationId="{00000000-0000-0000-0000-000000000000}"/>
          </ac:spMkLst>
        </pc:spChg>
      </pc:sldChg>
      <pc:sldChg chg="modSp add mod">
        <pc:chgData name="NASIRU TIJANI" userId="4000a62d399a4f66" providerId="LiveId" clId="{35DA092B-4965-48C9-90D4-0BE3A0ECA4FC}" dt="2026-06-20T16:15:34.066" v="1471" actId="27636"/>
        <pc:sldMkLst>
          <pc:docMk/>
          <pc:sldMk cId="2610439682" sldId="286"/>
        </pc:sldMkLst>
        <pc:spChg chg="mod">
          <ac:chgData name="NASIRU TIJANI" userId="4000a62d399a4f66" providerId="LiveId" clId="{35DA092B-4965-48C9-90D4-0BE3A0ECA4FC}" dt="2026-06-20T16:15:34.066" v="1471" actId="27636"/>
          <ac:spMkLst>
            <pc:docMk/>
            <pc:sldMk cId="2610439682" sldId="286"/>
            <ac:spMk id="15" creationId="{00000000-0000-0000-0000-000000000000}"/>
          </ac:spMkLst>
        </pc:spChg>
      </pc:sldChg>
      <pc:sldChg chg="modSp new mod">
        <pc:chgData name="NASIRU TIJANI" userId="4000a62d399a4f66" providerId="LiveId" clId="{35DA092B-4965-48C9-90D4-0BE3A0ECA4FC}" dt="2026-06-21T20:29:27.079" v="2387" actId="20577"/>
        <pc:sldMkLst>
          <pc:docMk/>
          <pc:sldMk cId="3830246521" sldId="287"/>
        </pc:sldMkLst>
        <pc:spChg chg="mod">
          <ac:chgData name="NASIRU TIJANI" userId="4000a62d399a4f66" providerId="LiveId" clId="{35DA092B-4965-48C9-90D4-0BE3A0ECA4FC}" dt="2026-06-21T20:29:06.635" v="2384" actId="20577"/>
          <ac:spMkLst>
            <pc:docMk/>
            <pc:sldMk cId="3830246521" sldId="287"/>
            <ac:spMk id="2" creationId="{A1D7A3B3-EA3A-236F-359F-06A04957049C}"/>
          </ac:spMkLst>
        </pc:spChg>
        <pc:spChg chg="mod">
          <ac:chgData name="NASIRU TIJANI" userId="4000a62d399a4f66" providerId="LiveId" clId="{35DA092B-4965-48C9-90D4-0BE3A0ECA4FC}" dt="2026-06-21T20:29:27.079" v="2387" actId="20577"/>
          <ac:spMkLst>
            <pc:docMk/>
            <pc:sldMk cId="3830246521" sldId="287"/>
            <ac:spMk id="3" creationId="{E97B0845-B8DA-992E-83DA-4A1F99A07FD6}"/>
          </ac:spMkLst>
        </pc:spChg>
      </pc:sldChg>
      <pc:sldChg chg="modSp new mod">
        <pc:chgData name="NASIRU TIJANI" userId="4000a62d399a4f66" providerId="LiveId" clId="{35DA092B-4965-48C9-90D4-0BE3A0ECA4FC}" dt="2026-06-20T18:57:37.905" v="1592" actId="255"/>
        <pc:sldMkLst>
          <pc:docMk/>
          <pc:sldMk cId="2169938006" sldId="288"/>
        </pc:sldMkLst>
        <pc:spChg chg="mod">
          <ac:chgData name="NASIRU TIJANI" userId="4000a62d399a4f66" providerId="LiveId" clId="{35DA092B-4965-48C9-90D4-0BE3A0ECA4FC}" dt="2026-06-20T18:57:37.905" v="1592" actId="255"/>
          <ac:spMkLst>
            <pc:docMk/>
            <pc:sldMk cId="2169938006" sldId="288"/>
            <ac:spMk id="3" creationId="{F4707FCD-44CB-CC42-7B52-42E03C6E39A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429A2-47C5-4BE7-B4FE-B505EF16769D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5C156-67C4-4270-A356-B415AE2E724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0206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C986F-7EA1-202F-2683-55CE2840F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B2640-26FA-52F5-9FD2-9CB87C467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DAD73-6807-926A-FBA8-50A3B09D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FC849-A879-2540-716C-8256AC6F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3EE1A-9417-B0E9-A0C5-63A7AEF8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4645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3DEEA-DE8B-8BBA-CED6-DC3667938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D9F2F-B71D-5BC9-B77F-65EF7A1C1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67D1E-58A4-B82D-CE76-E50D24AEF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B1BE7-0B16-421B-E350-1A576343C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76B51-7BAC-629E-C147-514AD3F8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5547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C05B72-5ACD-DF4E-4021-113EA95F44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9315B-B8FD-E111-0AE7-FAF2CE21D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FB100-1135-2681-EAC9-EA7BF649F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EC613-211B-7300-3E60-9C48F9E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4B005-340D-EE54-1B2A-7B16652A7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5118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C0FC-F887-37B4-48CD-3108F9544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D49A1-CBA9-D34D-5412-588F2A81C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DF7A8-7787-4171-1433-89C79F1A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7C396-F564-9E30-034C-0286F8EE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0C75E-DB7A-B823-5EC5-986F59B8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9316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CFFF7-ACCB-4145-9DFE-6DEC3C2EE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634340-72B3-BC34-F1EF-9C3FE4DF3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E9D42-BCEC-3DB3-4FB7-EC6B6CA9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1C575-3998-47F9-A683-1A536727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761CE-E5AE-AB35-2F62-007C18933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87544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3423C-63AD-7DD0-B10D-749DF5A3C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82A96-F28C-049E-00A3-E3B92FC88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D637C-D3F0-B4D0-0EEA-E5BF949D2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3C211-F072-FA1F-E5A4-CEC16B37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4E0D6-211C-97EB-8288-B2A0D0B6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6C391-4F75-2071-C5C1-BA514926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22353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433C0-0E54-500C-6CC4-8BA630A5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73587-ADB4-2DF1-5FEA-9A2DA018D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8BCE9-DF34-5D36-FA75-69F73E36C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FD7218-1404-AC8D-4CBF-41D913DD6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F5958A-9372-57DF-5791-AF7AEA324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7911EC-F884-3E34-FBF8-5ED979DD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DA2E6-8473-0092-0B22-62E3FE04C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99165A-703B-818D-3BD1-BD25CD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28846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2D9A-21AD-6925-09BB-A931E8010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C8590-6F50-CC3A-D7C9-4E9107142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715E6-457F-E44B-3A08-7760685E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2DE87A-DE52-5E0D-CAA3-6D233A03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8252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BA22A5-674E-F290-24EC-3B2F0A086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582EE6-A38B-012D-0EDF-0F2942319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51804-C8B0-7E32-1532-B1638377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5548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FB677-A81C-DE8A-23CA-29B07401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EDA85-3537-2143-0982-05C4E01E0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581C1D-679F-2CA4-0522-3F0B0D0BE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71014-BC9D-E955-8CDE-B543D3F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D2D88-F92A-AF49-A184-8ABCF969C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083C2-5491-BF0F-B96E-42616E688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4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5230-0B41-7A6D-02EC-657506404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AC8F49-3EB6-42AA-CF31-1F5C92669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59AB62-CBC7-7A03-9B22-B9257AE4F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F89F7-272A-7A83-3684-C6117D63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585010-D34E-93F6-6E9B-3A1BEEF7C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C4BC1-81B9-0D33-D269-06202D6D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8058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380E13-C7F0-0B82-FD34-C006B3F45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5D0A4-7107-4892-4DEB-3C4282917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8EBD3-1255-2592-1715-0C2C5CAD3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4A600-7EF0-4D5D-9F63-E621F1D68EAA}" type="datetimeFigureOut">
              <a:rPr lang="en-NG" smtClean="0"/>
              <a:t>23/06/2026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37FAB-1037-D2E8-0A24-812A9CA3B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29940-73EC-D8A3-CDFD-FBC00A16D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0775ED-3465-450E-A44C-9ECAF801E5A3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07896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ijani.nasiru@nigerianlawschool.edu.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BACF-2A45-2515-59CE-C5B344F72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Dissolution of Statutory Marriages in Nigeria</a:t>
            </a:r>
            <a:endParaRPr lang="en-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682AE-5378-5B50-D7A2-076B231F3E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i="1" dirty="0"/>
              <a:t>From Commencement to Enforcement</a:t>
            </a:r>
          </a:p>
          <a:p>
            <a:endParaRPr lang="en-GB" i="1" dirty="0"/>
          </a:p>
          <a:p>
            <a:r>
              <a:rPr lang="en-GB" b="1" dirty="0"/>
              <a:t>Professor Nasiru Tijani, PhD, </a:t>
            </a:r>
            <a:r>
              <a:rPr lang="en-GB" b="1" dirty="0" err="1"/>
              <a:t>FCIArb,FICMC</a:t>
            </a:r>
            <a:endParaRPr lang="en-GB" b="1" dirty="0"/>
          </a:p>
          <a:p>
            <a:r>
              <a:rPr lang="en-GB" b="1" dirty="0"/>
              <a:t>NBA-SLP Family Law, Succession and Estate Planning Committee Webinar </a:t>
            </a:r>
          </a:p>
          <a:p>
            <a:r>
              <a:rPr lang="en-GB" b="1" dirty="0"/>
              <a:t>22 June 2026  </a:t>
            </a:r>
            <a:r>
              <a:rPr lang="en-GB" b="1" dirty="0">
                <a:hlinkClick r:id="rId2"/>
              </a:rPr>
              <a:t>tijani.nasiru@nigerianlawschool.edu.ng</a:t>
            </a:r>
            <a:r>
              <a:rPr lang="en-GB" b="1" dirty="0"/>
              <a:t> 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66291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7FD2F-2E9D-5C36-55F6-66C64063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Pleadings</a:t>
            </a:r>
            <a:endParaRPr lang="en-GB"/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The sequence of exchanged pleadings between the parties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1" name="Pleading 1"/>
          <p:cNvSpPr/>
          <p:nvPr/>
        </p:nvSpPr>
        <p:spPr>
          <a:xfrm>
            <a:off x="838200" y="240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>
                <a:solidFill>
                  <a:srgbClr val="9DC3D0"/>
                </a:solidFill>
              </a:rPr>
              <a:t>1</a:t>
            </a:r>
          </a:p>
          <a:p>
            <a:pPr algn="ctr"/>
            <a:r>
              <a:rPr lang="en-US" sz="1600" b="1">
                <a:solidFill>
                  <a:srgbClr val="FFFFFF"/>
                </a:solidFill>
              </a:rPr>
              <a:t>Petition</a:t>
            </a:r>
          </a:p>
        </p:txBody>
      </p:sp>
      <p:sp>
        <p:nvSpPr>
          <p:cNvPr id="32" name="Pleading 2"/>
          <p:cNvSpPr/>
          <p:nvPr/>
        </p:nvSpPr>
        <p:spPr>
          <a:xfrm>
            <a:off x="4596000" y="240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 dirty="0">
                <a:solidFill>
                  <a:srgbClr val="9DC3D0"/>
                </a:solidFill>
              </a:rPr>
              <a:t>2</a:t>
            </a:r>
          </a:p>
          <a:p>
            <a:pPr algn="ctr"/>
            <a:r>
              <a:rPr lang="en-US" sz="1600" b="1" dirty="0">
                <a:solidFill>
                  <a:srgbClr val="FFFFFF"/>
                </a:solidFill>
              </a:rPr>
              <a:t>Answer</a:t>
            </a:r>
          </a:p>
        </p:txBody>
      </p:sp>
      <p:sp>
        <p:nvSpPr>
          <p:cNvPr id="33" name="Pleading 3"/>
          <p:cNvSpPr/>
          <p:nvPr/>
        </p:nvSpPr>
        <p:spPr>
          <a:xfrm>
            <a:off x="8353800" y="240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156082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 dirty="0">
                <a:solidFill>
                  <a:srgbClr val="9DC3D0"/>
                </a:solidFill>
              </a:rPr>
              <a:t>3</a:t>
            </a:r>
          </a:p>
          <a:p>
            <a:pPr algn="ctr"/>
            <a:r>
              <a:rPr lang="en-US" sz="1600" b="1" dirty="0">
                <a:solidFill>
                  <a:srgbClr val="FFFFFF"/>
                </a:solidFill>
              </a:rPr>
              <a:t>Answer &amp; Cross Petition/Answer under protest</a:t>
            </a:r>
          </a:p>
        </p:txBody>
      </p:sp>
      <p:sp>
        <p:nvSpPr>
          <p:cNvPr id="34" name="Pleading 4"/>
          <p:cNvSpPr/>
          <p:nvPr/>
        </p:nvSpPr>
        <p:spPr>
          <a:xfrm>
            <a:off x="8353800" y="435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0E2841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 dirty="0">
                <a:solidFill>
                  <a:srgbClr val="6E94A6"/>
                </a:solidFill>
              </a:rPr>
              <a:t>4</a:t>
            </a:r>
          </a:p>
          <a:p>
            <a:pPr algn="ctr"/>
            <a:r>
              <a:rPr lang="en-US" sz="1600" b="1" dirty="0">
                <a:solidFill>
                  <a:srgbClr val="FFFFFF"/>
                </a:solidFill>
              </a:rPr>
              <a:t>Reply/Answer to Cross Petition/Reply under protest</a:t>
            </a:r>
          </a:p>
        </p:txBody>
      </p:sp>
      <p:sp>
        <p:nvSpPr>
          <p:cNvPr id="35" name="Pleading 5"/>
          <p:cNvSpPr/>
          <p:nvPr/>
        </p:nvSpPr>
        <p:spPr>
          <a:xfrm>
            <a:off x="4596000" y="435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0E2841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>
                <a:solidFill>
                  <a:srgbClr val="6E94A6"/>
                </a:solidFill>
              </a:rPr>
              <a:t>5</a:t>
            </a:r>
          </a:p>
          <a:p>
            <a:pPr algn="ctr"/>
            <a:r>
              <a:rPr lang="en-US" sz="1600" b="1">
                <a:solidFill>
                  <a:srgbClr val="FFFFFF"/>
                </a:solidFill>
              </a:rPr>
              <a:t>Rejoinder</a:t>
            </a:r>
          </a:p>
        </p:txBody>
      </p:sp>
      <p:sp>
        <p:nvSpPr>
          <p:cNvPr id="36" name="Pleading 6"/>
          <p:cNvSpPr/>
          <p:nvPr/>
        </p:nvSpPr>
        <p:spPr>
          <a:xfrm>
            <a:off x="838200" y="4350000"/>
            <a:ext cx="3000000" cy="1350000"/>
          </a:xfrm>
          <a:prstGeom prst="roundRect">
            <a:avLst>
              <a:gd name="adj" fmla="val 8000"/>
            </a:avLst>
          </a:prstGeom>
          <a:solidFill>
            <a:srgbClr val="0E2841"/>
          </a:solidFill>
          <a:ln>
            <a:noFill/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400" b="1">
                <a:solidFill>
                  <a:srgbClr val="6E94A6"/>
                </a:solidFill>
              </a:rPr>
              <a:t>6</a:t>
            </a:r>
          </a:p>
          <a:p>
            <a:pPr algn="ctr"/>
            <a:r>
              <a:rPr lang="en-US" sz="1600" b="1">
                <a:solidFill>
                  <a:srgbClr val="FFFFFF"/>
                </a:solidFill>
              </a:rPr>
              <a:t>Further Rejoinder</a:t>
            </a:r>
          </a:p>
        </p:txBody>
      </p:sp>
      <p:sp>
        <p:nvSpPr>
          <p:cNvPr id="41" name="Arrow 1-2"/>
          <p:cNvSpPr/>
          <p:nvPr/>
        </p:nvSpPr>
        <p:spPr>
          <a:xfrm>
            <a:off x="3918200" y="2925000"/>
            <a:ext cx="555800" cy="300000"/>
          </a:xfrm>
          <a:prstGeom prst="rightArrow">
            <a:avLst/>
          </a:prstGeom>
          <a:solidFill>
            <a:srgbClr val="9DC3D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2" name="Arrow 2-3"/>
          <p:cNvSpPr/>
          <p:nvPr/>
        </p:nvSpPr>
        <p:spPr>
          <a:xfrm>
            <a:off x="7676000" y="2925000"/>
            <a:ext cx="555800" cy="300000"/>
          </a:xfrm>
          <a:prstGeom prst="rightArrow">
            <a:avLst/>
          </a:prstGeom>
          <a:solidFill>
            <a:srgbClr val="9DC3D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3" name="Arrow 3-4"/>
          <p:cNvSpPr/>
          <p:nvPr/>
        </p:nvSpPr>
        <p:spPr>
          <a:xfrm>
            <a:off x="9703800" y="3775000"/>
            <a:ext cx="300000" cy="550000"/>
          </a:xfrm>
          <a:prstGeom prst="downArrow">
            <a:avLst/>
          </a:prstGeom>
          <a:solidFill>
            <a:srgbClr val="6E94A6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4" name="Arrow 4-5"/>
          <p:cNvSpPr/>
          <p:nvPr/>
        </p:nvSpPr>
        <p:spPr>
          <a:xfrm>
            <a:off x="7676000" y="4875000"/>
            <a:ext cx="555800" cy="300000"/>
          </a:xfrm>
          <a:prstGeom prst="leftArrow">
            <a:avLst/>
          </a:prstGeom>
          <a:solidFill>
            <a:srgbClr val="6E94A6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5" name="Arrow 5-6"/>
          <p:cNvSpPr/>
          <p:nvPr/>
        </p:nvSpPr>
        <p:spPr>
          <a:xfrm>
            <a:off x="3918200" y="4875000"/>
            <a:ext cx="555800" cy="300000"/>
          </a:xfrm>
          <a:prstGeom prst="leftArrow">
            <a:avLst/>
          </a:prstGeom>
          <a:solidFill>
            <a:srgbClr val="6E94A6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53600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983F0-4BA7-62B7-25A6-E1CF92F62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Filing the Petition</a:t>
            </a:r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The petition is filed at the registry of the High Court by the Petitioner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D38AA-4005-F32B-2CBC-01F631380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0000"/>
            <a:ext cx="5057700" cy="4000000"/>
          </a:xfrm>
        </p:spPr>
        <p:txBody>
          <a:bodyPr>
            <a:normAutofit/>
          </a:bodyPr>
          <a:lstStyle/>
          <a:p>
            <a:r>
              <a:rPr lang="en-GB" sz="2000"/>
              <a:t>1. Heading</a:t>
            </a:r>
          </a:p>
          <a:p>
            <a:r>
              <a:rPr lang="en-GB" sz="2000"/>
              <a:t>2. Parties</a:t>
            </a:r>
          </a:p>
          <a:p>
            <a:r>
              <a:rPr lang="en-GB" sz="2000"/>
              <a:t>3. Marriage</a:t>
            </a:r>
          </a:p>
          <a:p>
            <a:r>
              <a:rPr lang="en-GB" sz="2000"/>
              <a:t>4. Birth of Petitioner and Respondent</a:t>
            </a:r>
          </a:p>
        </p:txBody>
      </p:sp>
      <p:sp>
        <p:nvSpPr>
          <p:cNvPr id="70" name="Right Column"/>
          <p:cNvSpPr txBox="1"/>
          <p:nvPr/>
        </p:nvSpPr>
        <p:spPr>
          <a:xfrm>
            <a:off x="6295900" y="2050000"/>
            <a:ext cx="5057700" cy="40000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5. Domicile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6. Cohabitation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7. Children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8. Previous Proceedings</a:t>
            </a:r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200284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D8258-1A29-9E02-3FE5-D4CB7BC9D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Filing the Petition (contd)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77B86-B628-C70B-0CF7-00A631D21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0000"/>
            <a:ext cx="5057700" cy="4000000"/>
          </a:xfrm>
        </p:spPr>
        <p:txBody>
          <a:bodyPr>
            <a:normAutofit/>
          </a:bodyPr>
          <a:lstStyle/>
          <a:p>
            <a:r>
              <a:rPr lang="en-GB" sz="2000"/>
              <a:t>9. Facts to Support Ground</a:t>
            </a:r>
          </a:p>
          <a:p>
            <a:r>
              <a:rPr lang="en-GB" sz="2000"/>
              <a:t>10. Condonation, Connivance, and Collusion</a:t>
            </a:r>
          </a:p>
          <a:p>
            <a:r>
              <a:rPr lang="en-GB" sz="2000"/>
              <a:t>11. Proposed Arrangement for Children</a:t>
            </a:r>
          </a:p>
          <a:p>
            <a:r>
              <a:rPr lang="en-GB" sz="2000"/>
              <a:t>12. Maintenance and Settlement of Property</a:t>
            </a:r>
          </a:p>
        </p:txBody>
      </p:sp>
      <p:sp>
        <p:nvSpPr>
          <p:cNvPr id="70" name="Right Column"/>
          <p:cNvSpPr txBox="1"/>
          <p:nvPr/>
        </p:nvSpPr>
        <p:spPr>
          <a:xfrm>
            <a:off x="6295900" y="2050000"/>
            <a:ext cx="5057700" cy="40000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13. Exercise of Court’s Discretion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14. Particulars of Orders Sought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2000">
                <a:solidFill>
                  <a:srgbClr val="36454F"/>
                </a:solidFill>
              </a:rPr>
              <a:t>15. Date and Signature</a:t>
            </a:r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99506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E01CE-800A-776B-C60E-D3911014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Documents to Accompany Petition 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EB188-6EA0-7CD8-9EEC-1CCB4273F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1. </a:t>
            </a:r>
            <a:r>
              <a:rPr lang="en-GB" b="1"/>
              <a:t>Notice of Petition (Form 8)</a:t>
            </a:r>
            <a:r>
              <a:rPr lang="en-GB"/>
              <a:t>: to give notice to the respondent and instructions as to steps to take after service of the petition. To be signed by registrar of court</a:t>
            </a:r>
          </a:p>
          <a:p>
            <a:r>
              <a:rPr lang="en-GB"/>
              <a:t>2. </a:t>
            </a:r>
            <a:r>
              <a:rPr lang="en-GB" b="1"/>
              <a:t>Marriage Certificate</a:t>
            </a:r>
            <a:r>
              <a:rPr lang="en-GB"/>
              <a:t> - s.32 MA; O.5 R.27(7) MCR: to show statutory marriage. Gives jurisdiction; CTC may be tendered if lost, or oral evidence of cohabitation.</a:t>
            </a:r>
          </a:p>
          <a:p>
            <a:pPr lvl="1"/>
            <a:r>
              <a:rPr lang="en-GB"/>
              <a:t>Failure to tender may not preclude decree if evidence of monogamous marriage and cohabitation for a long time:  </a:t>
            </a:r>
            <a:r>
              <a:rPr lang="en-GB" sz="1800" i="1"/>
              <a:t>Anyaegbunam v Anyaegbunam (1973) 4 SC 121 </a:t>
            </a:r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46914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A2B93-5B12-9F16-6C48-8425BEE61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Documents to Accompany Petition (contd)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FDD03-F7ED-C4E6-D9C7-9747C84D0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3. </a:t>
            </a:r>
            <a:r>
              <a:rPr lang="en-GB" b="1" dirty="0"/>
              <a:t>Acknowledgment of Service</a:t>
            </a:r>
            <a:r>
              <a:rPr lang="en-GB" dirty="0"/>
              <a:t>: O.6 R.3(1) MCR (Form 8), where service is to be effected by post - Form 11. Respondent expected to sign and return to petitioner’s solicitor, </a:t>
            </a:r>
            <a:r>
              <a:rPr lang="en-GB" sz="2200" i="1" dirty="0" err="1"/>
              <a:t>Enaluhke</a:t>
            </a:r>
            <a:r>
              <a:rPr lang="en-GB" sz="2200" i="1" dirty="0"/>
              <a:t> v </a:t>
            </a:r>
            <a:r>
              <a:rPr lang="en-GB" sz="2200" i="1" dirty="0" err="1"/>
              <a:t>Enaluhke</a:t>
            </a:r>
            <a:r>
              <a:rPr lang="en-GB" sz="2200" i="1" dirty="0"/>
              <a:t> (2022) LPELR 57775(CA)</a:t>
            </a:r>
          </a:p>
          <a:p>
            <a:r>
              <a:rPr lang="en-GB" dirty="0"/>
              <a:t>4. </a:t>
            </a:r>
            <a:r>
              <a:rPr lang="en-GB" b="1" dirty="0"/>
              <a:t>Verifying Affidavit</a:t>
            </a:r>
            <a:r>
              <a:rPr lang="en-GB" dirty="0"/>
              <a:t>: O.5 R.10 MCR, to confirm the truthfulness of the facts stated in the petition and sworn by the petitioner. Mandatory: </a:t>
            </a:r>
            <a:r>
              <a:rPr lang="en-GB" sz="2200" i="1" dirty="0" err="1"/>
              <a:t>Anyanso</a:t>
            </a:r>
            <a:r>
              <a:rPr lang="en-GB" sz="2200" i="1" dirty="0"/>
              <a:t> v </a:t>
            </a:r>
            <a:r>
              <a:rPr lang="en-GB" sz="2200" i="1" dirty="0" err="1"/>
              <a:t>Anyaso</a:t>
            </a:r>
            <a:r>
              <a:rPr lang="en-GB" sz="2200" i="1" dirty="0"/>
              <a:t> </a:t>
            </a:r>
            <a:r>
              <a:rPr lang="en-GB" sz="2200" i="1" dirty="0" err="1"/>
              <a:t>Unegbu</a:t>
            </a:r>
            <a:r>
              <a:rPr lang="en-GB" sz="2200" i="1" dirty="0"/>
              <a:t> v </a:t>
            </a:r>
            <a:r>
              <a:rPr lang="en-GB" sz="2200" i="1" dirty="0" err="1"/>
              <a:t>Unegbu</a:t>
            </a:r>
            <a:r>
              <a:rPr lang="en-GB" sz="2200" i="1" dirty="0"/>
              <a:t>, </a:t>
            </a:r>
            <a:r>
              <a:rPr lang="en-GB" sz="2200" i="1" dirty="0" err="1"/>
              <a:t>Odusote</a:t>
            </a:r>
            <a:r>
              <a:rPr lang="en-GB" sz="2200" i="1" dirty="0"/>
              <a:t> v </a:t>
            </a:r>
            <a:r>
              <a:rPr lang="en-GB" sz="2200" i="1" dirty="0" err="1"/>
              <a:t>Odusote</a:t>
            </a:r>
            <a:endParaRPr lang="en-GB" sz="2200" i="1" dirty="0"/>
          </a:p>
          <a:p>
            <a:r>
              <a:rPr lang="en-GB" dirty="0"/>
              <a:t>Note: all pleadings to be verified by affidavit. O. 7 R. 11 MCR</a:t>
            </a:r>
          </a:p>
          <a:p>
            <a:pPr marL="0" indent="0">
              <a:buNone/>
            </a:pPr>
            <a:r>
              <a:rPr lang="en-GB" sz="2200" i="1" dirty="0" err="1"/>
              <a:t>Omogiate</a:t>
            </a:r>
            <a:r>
              <a:rPr lang="en-GB" sz="2200" i="1" dirty="0"/>
              <a:t> v </a:t>
            </a:r>
            <a:r>
              <a:rPr lang="en-GB" sz="2200" i="1" dirty="0" err="1"/>
              <a:t>Omogiate</a:t>
            </a:r>
            <a:endParaRPr lang="en-GB" sz="2200" i="1" dirty="0"/>
          </a:p>
          <a:p>
            <a:r>
              <a:rPr lang="en-US" altLang="en-US" dirty="0"/>
              <a:t>5. </a:t>
            </a:r>
            <a:r>
              <a:rPr lang="en-US" altLang="en-US" b="1" dirty="0"/>
              <a:t>Certificate Relating to Reconciliation</a:t>
            </a:r>
            <a:r>
              <a:rPr lang="en-US" altLang="en-US" dirty="0"/>
              <a:t>: to be signed by the solicitor as to steps taken for reconciliation - Form 3, 3A; O.2 R.2 MCR.</a:t>
            </a:r>
          </a:p>
          <a:p>
            <a:r>
              <a:rPr lang="en-GB" dirty="0"/>
              <a:t>6. </a:t>
            </a:r>
            <a:r>
              <a:rPr lang="en-GB" b="1" dirty="0"/>
              <a:t>Discretion Statement</a:t>
            </a:r>
          </a:p>
          <a:p>
            <a:pPr lvl="1"/>
            <a:r>
              <a:rPr lang="en-US" altLang="en-US" dirty="0"/>
              <a:t>Petition not to be effective unless certificate signed</a:t>
            </a:r>
          </a:p>
          <a:p>
            <a:endParaRPr lang="en-GB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481996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9815-87A1-3727-6083-E4EE0F888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Discretion Statement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DAB24-11B1-C08C-4CFD-8292779E6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/>
              <a:t>Discretion Statement:</a:t>
            </a:r>
            <a:r>
              <a:rPr lang="en-GB" dirty="0"/>
              <a:t> where a party to the proceedings has committed adultery</a:t>
            </a:r>
            <a:r>
              <a:rPr lang="en-GB"/>
              <a:t>,</a:t>
            </a:r>
            <a:r>
              <a:rPr lang="en-GB" dirty="0"/>
              <a:t> either before filing the petition or answer</a:t>
            </a:r>
            <a:r>
              <a:rPr lang="en-GB"/>
              <a:t>,</a:t>
            </a:r>
            <a:r>
              <a:rPr lang="en-GB" dirty="0"/>
              <a:t> or after filing the petition but before trial</a:t>
            </a:r>
            <a:r>
              <a:rPr lang="en-GB"/>
              <a:t>,</a:t>
            </a:r>
            <a:r>
              <a:rPr lang="en-GB" dirty="0"/>
              <a:t> asking a decree irrespective of the adultery.</a:t>
            </a:r>
          </a:p>
          <a:p>
            <a:r>
              <a:rPr lang="en-GB" b="1"/>
              <a:t>Requirements</a:t>
            </a:r>
          </a:p>
          <a:p>
            <a:pPr lvl="1"/>
            <a:r>
              <a:rPr lang="en-GB"/>
              <a:t>State </a:t>
            </a:r>
            <a:r>
              <a:rPr lang="en-GB" dirty="0"/>
              <a:t>the circumstances of the adultery</a:t>
            </a:r>
            <a:endParaRPr lang="en-GB"/>
          </a:p>
          <a:p>
            <a:pPr lvl="1"/>
            <a:r>
              <a:rPr lang="en-GB"/>
              <a:t>Signed </a:t>
            </a:r>
            <a:r>
              <a:rPr lang="en-GB" dirty="0"/>
              <a:t>by the party who made it</a:t>
            </a:r>
            <a:endParaRPr lang="en-GB"/>
          </a:p>
          <a:p>
            <a:pPr lvl="1"/>
            <a:r>
              <a:rPr lang="en-GB"/>
              <a:t>Verified </a:t>
            </a:r>
            <a:r>
              <a:rPr lang="en-GB" dirty="0"/>
              <a:t>by affidavit</a:t>
            </a:r>
            <a:endParaRPr lang="en-GB"/>
          </a:p>
          <a:p>
            <a:pPr lvl="1"/>
            <a:r>
              <a:rPr lang="en-GB"/>
              <a:t>Enclosed </a:t>
            </a:r>
            <a:r>
              <a:rPr lang="en-GB" dirty="0"/>
              <a:t>in an </a:t>
            </a:r>
            <a:r>
              <a:rPr lang="en-GB"/>
              <a:t>envelope</a:t>
            </a:r>
            <a:r>
              <a:rPr lang="en-GB" dirty="0"/>
              <a:t> </a:t>
            </a:r>
            <a:r>
              <a:rPr lang="en-GB"/>
              <a:t>marked </a:t>
            </a:r>
            <a:r>
              <a:rPr lang="en-GB" dirty="0"/>
              <a:t>‘discretion statement’ </a:t>
            </a:r>
            <a:r>
              <a:rPr lang="en-GB"/>
              <a:t>with the </a:t>
            </a:r>
            <a:r>
              <a:rPr lang="en-GB" dirty="0"/>
              <a:t>suit no</a:t>
            </a:r>
            <a:r>
              <a:rPr lang="en-GB"/>
              <a:t>., </a:t>
            </a:r>
            <a:r>
              <a:rPr lang="en-GB" dirty="0"/>
              <a:t>and certificate signed by </a:t>
            </a:r>
            <a:r>
              <a:rPr lang="en-GB"/>
              <a:t>the </a:t>
            </a:r>
            <a:r>
              <a:rPr lang="en-GB" dirty="0"/>
              <a:t>legal practitioner or party</a:t>
            </a:r>
            <a:endParaRPr lang="en-GB"/>
          </a:p>
          <a:p>
            <a:r>
              <a:rPr lang="en-GB" b="1"/>
              <a:t>Notation: </a:t>
            </a:r>
            <a:r>
              <a:rPr lang="en-GB" dirty="0"/>
              <a:t>“Discretion Statement filed the -----</a:t>
            </a:r>
            <a:r>
              <a:rPr lang="en-GB"/>
              <a:t> </a:t>
            </a:r>
            <a:r>
              <a:rPr lang="en-GB" dirty="0"/>
              <a:t>day of -----”</a:t>
            </a:r>
          </a:p>
          <a:p>
            <a:r>
              <a:rPr lang="en-GB" dirty="0"/>
              <a:t>O. 11 R.</a:t>
            </a:r>
            <a:r>
              <a:rPr lang="en-GB"/>
              <a:t> 28-32 </a:t>
            </a:r>
            <a:r>
              <a:rPr lang="en-GB" dirty="0"/>
              <a:t>MCR</a:t>
            </a:r>
            <a:r>
              <a:rPr lang="en-GB"/>
              <a:t>,</a:t>
            </a:r>
            <a:r>
              <a:rPr lang="en-GB" dirty="0"/>
              <a:t> Form 30</a:t>
            </a:r>
            <a:endParaRPr lang="en-GB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4043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84B42-E991-2549-D48D-9B3697A3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Compulsory Conference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C292E-6313-EEE5-9B30-A6718F831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Required </a:t>
            </a:r>
            <a:r>
              <a:rPr lang="en-GB" dirty="0"/>
              <a:t>where a defended suit </a:t>
            </a:r>
            <a:r>
              <a:rPr lang="en-GB"/>
              <a:t>includes </a:t>
            </a:r>
            <a:r>
              <a:rPr lang="en-GB" dirty="0"/>
              <a:t>issues as to</a:t>
            </a:r>
            <a:r>
              <a:rPr lang="en-GB"/>
              <a:t>:</a:t>
            </a:r>
          </a:p>
          <a:p>
            <a:pPr lvl="1"/>
            <a:r>
              <a:rPr lang="en-GB"/>
              <a:t>Maintenance</a:t>
            </a:r>
            <a:r>
              <a:rPr lang="en-GB" dirty="0"/>
              <a:t> of a party to the proceedings</a:t>
            </a:r>
            <a:endParaRPr lang="en-GB"/>
          </a:p>
          <a:p>
            <a:pPr lvl="1"/>
            <a:r>
              <a:rPr lang="en-GB"/>
              <a:t>Settlement </a:t>
            </a:r>
            <a:r>
              <a:rPr lang="en-GB" dirty="0"/>
              <a:t>of property jointly owned</a:t>
            </a:r>
            <a:endParaRPr lang="en-GB"/>
          </a:p>
          <a:p>
            <a:pPr lvl="1"/>
            <a:r>
              <a:rPr lang="en-GB"/>
              <a:t>Custody </a:t>
            </a:r>
            <a:r>
              <a:rPr lang="en-GB" dirty="0"/>
              <a:t>or guardianship of infant children of the marriage</a:t>
            </a:r>
            <a:endParaRPr lang="en-GB"/>
          </a:p>
          <a:p>
            <a:pPr lvl="1"/>
            <a:r>
              <a:rPr lang="en-GB"/>
              <a:t>Maintenance</a:t>
            </a:r>
            <a:r>
              <a:rPr lang="en-GB" dirty="0"/>
              <a:t>, welfare, </a:t>
            </a:r>
            <a:r>
              <a:rPr lang="en-GB"/>
              <a:t>and </a:t>
            </a:r>
            <a:r>
              <a:rPr lang="en-GB" dirty="0"/>
              <a:t>advancement of a child of the marriage</a:t>
            </a:r>
            <a:endParaRPr lang="en-GB"/>
          </a:p>
          <a:p>
            <a:r>
              <a:rPr lang="en-GB"/>
              <a:t>Conference</a:t>
            </a:r>
            <a:r>
              <a:rPr lang="en-GB" dirty="0"/>
              <a:t> to be held before </a:t>
            </a:r>
            <a:r>
              <a:rPr lang="en-GB"/>
              <a:t>the </a:t>
            </a:r>
            <a:r>
              <a:rPr lang="en-GB" dirty="0"/>
              <a:t>suit </a:t>
            </a:r>
            <a:r>
              <a:rPr lang="en-GB"/>
              <a:t>is </a:t>
            </a:r>
            <a:r>
              <a:rPr lang="en-GB" dirty="0"/>
              <a:t>set down for hearing</a:t>
            </a:r>
            <a:r>
              <a:rPr lang="en-GB"/>
              <a:t>,</a:t>
            </a:r>
            <a:r>
              <a:rPr lang="en-GB" dirty="0"/>
              <a:t> except with leave of court</a:t>
            </a:r>
            <a:endParaRPr lang="en-GB"/>
          </a:p>
          <a:p>
            <a:r>
              <a:rPr lang="en-GB"/>
              <a:t>O. 11 RR 33-34 MCR</a:t>
            </a:r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379289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252C-3743-956B-2185-25B5F682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Service of Petition &amp; Response</a:t>
            </a:r>
            <a:br>
              <a:rPr lang="fr-FR" dirty="0"/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5194B-7B34-B897-2BF5-3545130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Service of the petition</a:t>
            </a:r>
          </a:p>
          <a:p>
            <a:pPr lvl="1"/>
            <a:r>
              <a:rPr lang="en-GB" dirty="0"/>
              <a:t>Personal service , Form 11 service by post </a:t>
            </a:r>
            <a:r>
              <a:rPr lang="en-GB" sz="2000" i="1" dirty="0" err="1"/>
              <a:t>Enaluhke</a:t>
            </a:r>
            <a:r>
              <a:rPr lang="en-GB" sz="2000" i="1" dirty="0"/>
              <a:t> v </a:t>
            </a:r>
            <a:r>
              <a:rPr lang="en-GB" sz="2000" i="1" dirty="0" err="1"/>
              <a:t>Enaluhke</a:t>
            </a:r>
            <a:r>
              <a:rPr lang="en-GB" sz="2000" i="1" dirty="0"/>
              <a:t> (2022) LPELR 57775(CA)</a:t>
            </a:r>
          </a:p>
          <a:p>
            <a:pPr lvl="1"/>
            <a:r>
              <a:rPr lang="en-GB" dirty="0"/>
              <a:t>Substituted service</a:t>
            </a:r>
          </a:p>
          <a:p>
            <a:r>
              <a:rPr lang="en-GB" b="1" dirty="0"/>
              <a:t>Response</a:t>
            </a:r>
          </a:p>
          <a:p>
            <a:pPr lvl="1"/>
            <a:r>
              <a:rPr lang="en-GB" dirty="0"/>
              <a:t>Filing of Answer and other processes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793499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BA938-1963-2A99-1B48-CCD2678B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Setting Down for Hearing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22581-3A65-80DC-FC25-444ABFFFE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Defended petition</a:t>
            </a:r>
            <a:r>
              <a:rPr lang="en-GB" dirty="0"/>
              <a:t> — Form 32</a:t>
            </a:r>
          </a:p>
          <a:p>
            <a:r>
              <a:rPr lang="en-GB" b="1" dirty="0"/>
              <a:t>Undefended petition</a:t>
            </a:r>
            <a:r>
              <a:rPr lang="en-GB" dirty="0"/>
              <a:t> — Form 31</a:t>
            </a:r>
          </a:p>
          <a:p>
            <a:r>
              <a:rPr lang="en-GB" b="1" dirty="0"/>
              <a:t>Governing rule: </a:t>
            </a:r>
            <a:r>
              <a:rPr lang="en-GB" dirty="0"/>
              <a:t>O.11 r. 39-41 MCR</a:t>
            </a:r>
          </a:p>
          <a:p>
            <a:r>
              <a:rPr lang="en-GB" b="1" dirty="0"/>
              <a:t>Registrar’s certificate: </a:t>
            </a:r>
            <a:r>
              <a:rPr lang="en-GB" dirty="0"/>
              <a:t>that the matter is ripe for hearing; Notice of trial — Form 33; O.11 r.46 MCR</a:t>
            </a:r>
          </a:p>
          <a:p>
            <a:r>
              <a:rPr lang="en-GB" b="1" dirty="0"/>
              <a:t>Hearing to be in public</a:t>
            </a:r>
            <a:r>
              <a:rPr lang="en-GB" dirty="0"/>
              <a:t> — </a:t>
            </a:r>
            <a:r>
              <a:rPr lang="en-GB" sz="2000" i="1" dirty="0" err="1"/>
              <a:t>Menekaya</a:t>
            </a:r>
            <a:r>
              <a:rPr lang="en-GB" sz="2000" i="1" dirty="0"/>
              <a:t> v. </a:t>
            </a:r>
            <a:r>
              <a:rPr lang="en-GB" sz="2000" i="1" dirty="0" err="1"/>
              <a:t>Menekaya</a:t>
            </a:r>
            <a:endParaRPr lang="en-GB" sz="2000" i="1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921967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DF943-267E-E770-6400-32EF86EA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Court Hearing &amp; Evidence</a:t>
            </a:r>
            <a:br>
              <a:rPr lang="fr-FR" dirty="0"/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5CD3E-7BBE-584B-D451-A393F60ED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Defended petition</a:t>
            </a:r>
          </a:p>
          <a:p>
            <a:pPr lvl="1"/>
            <a:r>
              <a:rPr lang="en-GB" dirty="0"/>
              <a:t>Oral evidence-Examination in Chief, Cross examination and Re examination: s. 82 (1)</a:t>
            </a:r>
          </a:p>
          <a:p>
            <a:pPr lvl="1"/>
            <a:r>
              <a:rPr lang="en-GB" dirty="0"/>
              <a:t>Evidence Act applies to matrimonial causes unless excluded by the MCA</a:t>
            </a:r>
          </a:p>
          <a:p>
            <a:pPr lvl="1"/>
            <a:r>
              <a:rPr lang="en-GB" dirty="0"/>
              <a:t>Evidence may be led through witness testimony, oral or documentary evidence</a:t>
            </a:r>
          </a:p>
          <a:p>
            <a:pPr lvl="1"/>
            <a:r>
              <a:rPr lang="en-GB" dirty="0"/>
              <a:t>Petitioner's personal testimony is not mandatory</a:t>
            </a:r>
          </a:p>
          <a:p>
            <a:pPr lvl="1"/>
            <a:r>
              <a:rPr lang="en-GB" sz="2000" i="1" dirty="0"/>
              <a:t>Olaniyan v. Olaniyan </a:t>
            </a:r>
            <a:r>
              <a:rPr lang="en-GB" sz="2000" dirty="0"/>
              <a:t>(2024) LPELR 62816</a:t>
            </a:r>
            <a:r>
              <a:rPr lang="en-GB" dirty="0"/>
              <a:t>: Court of Appeal confirmed evidence can be led through other means</a:t>
            </a:r>
          </a:p>
          <a:p>
            <a:pPr lvl="1"/>
            <a:r>
              <a:rPr lang="en-GB" dirty="0"/>
              <a:t>Witness statement on oath is allowed </a:t>
            </a:r>
          </a:p>
          <a:p>
            <a:pPr lvl="1"/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57861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E1808-B032-1DB6-D118-541878E51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Legal Framework</a:t>
            </a:r>
            <a:endParaRPr lang="en-GB"/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Key statutes governing dissolution of statutory marriages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EC7BE-CFE7-7914-DE78-23F4880A3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Marriage Act Cap M6 LFN 2004</a:t>
            </a:r>
          </a:p>
          <a:p>
            <a:pPr lvl="1"/>
            <a:r>
              <a:rPr lang="en-GB" dirty="0"/>
              <a:t>Governs the formation and registration of statutory (monogamous) marriages in Nigeria</a:t>
            </a:r>
          </a:p>
          <a:p>
            <a:pPr lvl="1"/>
            <a:endParaRPr lang="en-GB" dirty="0"/>
          </a:p>
          <a:p>
            <a:r>
              <a:rPr lang="en-GB" dirty="0"/>
              <a:t>Matrimonial Causes Act, Cap M7 LFN 2004</a:t>
            </a:r>
            <a:endParaRPr lang="en-GB"/>
          </a:p>
          <a:p>
            <a:pPr lvl="1"/>
            <a:r>
              <a:rPr lang="en-GB"/>
              <a:t>Primary law regulating dissolution, nullity, custody, and maintenance for statutory marriages</a:t>
            </a:r>
          </a:p>
          <a:p>
            <a:pPr lvl="1"/>
            <a:endParaRPr lang="en-GB"/>
          </a:p>
          <a:p>
            <a:r>
              <a:rPr lang="en-GB" dirty="0"/>
              <a:t>Matrimonial Cause Rules, 1983</a:t>
            </a:r>
            <a:endParaRPr lang="en-GB"/>
          </a:p>
          <a:p>
            <a:pPr lvl="1"/>
            <a:r>
              <a:rPr lang="en-GB" dirty="0"/>
              <a:t>Procedural framework prescribing how petitions are filed, served, and adjudicated</a:t>
            </a:r>
            <a:endParaRPr lang="en-GB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2357590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E87C-4D8A-5BA4-DE67-D9E520555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Undefended Petition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B04BF-053D-AE4F-293D-B4D690CF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S. 44(3) MCA: </a:t>
            </a:r>
            <a:r>
              <a:rPr lang="en-GB" dirty="0"/>
              <a:t>“The Court shall not grant a decree of dissolution of marriage without receiving evidence by the petitioner in support of the petition.”</a:t>
            </a:r>
          </a:p>
          <a:p>
            <a:r>
              <a:rPr lang="en-GB" dirty="0"/>
              <a:t>Even if undefended, oral evidence to be required. S. 82 MCA</a:t>
            </a:r>
          </a:p>
          <a:p>
            <a:r>
              <a:rPr lang="en-GB" sz="2000" i="1" dirty="0"/>
              <a:t>Omotunde v </a:t>
            </a:r>
            <a:r>
              <a:rPr lang="en-GB" sz="2000" i="1" dirty="0" err="1"/>
              <a:t>Omotude</a:t>
            </a:r>
            <a:r>
              <a:rPr lang="en-GB" sz="2000" i="1" dirty="0"/>
              <a:t> (2000)LPELR 10194, </a:t>
            </a:r>
            <a:r>
              <a:rPr lang="en-GB" sz="2000" i="1" dirty="0" err="1"/>
              <a:t>Oguntoyinbo</a:t>
            </a:r>
            <a:r>
              <a:rPr lang="en-GB" sz="2000" i="1" dirty="0"/>
              <a:t> v </a:t>
            </a:r>
            <a:r>
              <a:rPr lang="en-GB" sz="2000" i="1" dirty="0" err="1"/>
              <a:t>Oguntoyinbo</a:t>
            </a:r>
            <a:r>
              <a:rPr lang="en-GB" sz="2000" i="1" dirty="0"/>
              <a:t> (2017)LPELR 42174</a:t>
            </a:r>
          </a:p>
          <a:p>
            <a:r>
              <a:rPr lang="en-GB" dirty="0"/>
              <a:t>Consent judgment is unknown to matrimonial causes</a:t>
            </a:r>
          </a:p>
          <a:p>
            <a:r>
              <a:rPr lang="en-GB" dirty="0"/>
              <a:t>The court cannot decide on affidavit evidence alone (Status &amp; public interest)</a:t>
            </a:r>
          </a:p>
          <a:p>
            <a:r>
              <a:rPr lang="en-GB" dirty="0"/>
              <a:t>Matrimonial proceedings </a:t>
            </a:r>
            <a:r>
              <a:rPr lang="en-GB" i="1" dirty="0"/>
              <a:t>sui generis</a:t>
            </a:r>
            <a:r>
              <a:rPr lang="en-GB" dirty="0"/>
              <a:t>: </a:t>
            </a:r>
            <a:r>
              <a:rPr lang="en-GB" sz="2000" i="1" dirty="0" err="1"/>
              <a:t>Omogiate</a:t>
            </a:r>
            <a:r>
              <a:rPr lang="en-GB" sz="2000" i="1" dirty="0"/>
              <a:t> v </a:t>
            </a:r>
            <a:r>
              <a:rPr lang="en-GB" sz="2000" i="1" dirty="0" err="1"/>
              <a:t>Omogiate</a:t>
            </a:r>
            <a:r>
              <a:rPr lang="en-GB" sz="2000" i="1" dirty="0"/>
              <a:t> </a:t>
            </a:r>
            <a:r>
              <a:rPr lang="en-GB" dirty="0"/>
              <a:t>(</a:t>
            </a:r>
            <a:r>
              <a:rPr lang="en-GB" sz="2000" dirty="0"/>
              <a:t>2021)LPELR 56018 (CA)</a:t>
            </a:r>
          </a:p>
          <a:p>
            <a:endParaRPr lang="en-GB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871112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FDFE1-1F51-2D0F-107E-5AC0D615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Undefended petition (</a:t>
            </a:r>
            <a:r>
              <a:rPr lang="en-GB" dirty="0" err="1"/>
              <a:t>contd</a:t>
            </a:r>
            <a:r>
              <a:rPr lang="en-GB" dirty="0"/>
              <a:t>)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C7A8A-D0E7-C5AD-95A5-10323A9B8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court retains full discretion to refuse dissolution even without opposition</a:t>
            </a:r>
          </a:p>
          <a:p>
            <a:r>
              <a:rPr lang="en-GB" dirty="0"/>
              <a:t>Oral hearing ensures the integrity of proceedings and protects the institution of marriage</a:t>
            </a:r>
          </a:p>
          <a:p>
            <a:r>
              <a:rPr lang="en-GB" b="1" dirty="0"/>
              <a:t>Supporting authorities</a:t>
            </a:r>
          </a:p>
          <a:p>
            <a:pPr lvl="1"/>
            <a:r>
              <a:rPr lang="en-GB" sz="2000" i="1" dirty="0"/>
              <a:t>Olaniyan v. Olaniyan (2024) LPELR 62816 (CA</a:t>
            </a:r>
            <a:r>
              <a:rPr lang="en-GB" sz="2000" dirty="0"/>
              <a:t>): </a:t>
            </a:r>
            <a:r>
              <a:rPr lang="en-GB" dirty="0"/>
              <a:t>Personal testimony not mandatory, but evidence must be received</a:t>
            </a:r>
          </a:p>
          <a:p>
            <a:pPr lvl="1"/>
            <a:r>
              <a:rPr lang="en-GB" sz="2000" i="1" dirty="0"/>
              <a:t>Amah v Amah (2016) LPELR-41087 (CA</a:t>
            </a:r>
            <a:r>
              <a:rPr lang="en-GB" dirty="0"/>
              <a:t>)</a:t>
            </a:r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2719032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A3B08-F8F1-1654-9C00-9BBDC810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Decree Nisi &amp; Decree Absolute</a:t>
            </a:r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S. 58, Matrimonial Causes Act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4F2DA-435D-7093-40DF-789363E7E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Decree Nisi — S. 56 MCA</a:t>
            </a:r>
          </a:p>
          <a:p>
            <a:pPr lvl="1"/>
            <a:r>
              <a:rPr lang="en-GB" dirty="0"/>
              <a:t>Provisional order granting dissolution</a:t>
            </a:r>
          </a:p>
          <a:p>
            <a:pPr lvl="1"/>
            <a:r>
              <a:rPr lang="en-GB" dirty="0"/>
              <a:t>Marriage is not yet legally dissolved — parties remain married</a:t>
            </a:r>
          </a:p>
          <a:p>
            <a:r>
              <a:rPr lang="en-GB" b="1" dirty="0"/>
              <a:t>Decree Absolute — S. 58 MCA</a:t>
            </a:r>
          </a:p>
          <a:p>
            <a:pPr lvl="1"/>
            <a:r>
              <a:rPr lang="en-GB" dirty="0"/>
              <a:t>Takes effect 3 months from the decree nisi, by operation of law</a:t>
            </a:r>
          </a:p>
          <a:p>
            <a:pPr lvl="1"/>
            <a:r>
              <a:rPr lang="en-GB" dirty="0"/>
              <a:t>Final order dissolving the marriage; parties are free to remarry</a:t>
            </a:r>
          </a:p>
          <a:p>
            <a:pPr lvl="1"/>
            <a:r>
              <a:rPr lang="en-GB" dirty="0"/>
              <a:t>Most legal obligations end; certificate as to decree absolute — s. 59 MCA</a:t>
            </a:r>
          </a:p>
          <a:p>
            <a:r>
              <a:rPr lang="en-GB" b="1" dirty="0"/>
              <a:t>Effect of decree absolute and right of appeal — </a:t>
            </a:r>
            <a:r>
              <a:rPr lang="en-GB" dirty="0"/>
              <a:t>s. 241(2)(b), 1999 Constitution</a:t>
            </a:r>
          </a:p>
          <a:p>
            <a:r>
              <a:rPr lang="en-GB" b="1" dirty="0"/>
              <a:t>Effect of death between decree nisi and decree absolute, or after decree absolute — </a:t>
            </a:r>
            <a:r>
              <a:rPr lang="en-GB" dirty="0"/>
              <a:t>s. 58(4) MCA; </a:t>
            </a:r>
            <a:r>
              <a:rPr lang="en-GB" sz="2200" i="1" dirty="0" err="1"/>
              <a:t>Dejonwo</a:t>
            </a:r>
            <a:r>
              <a:rPr lang="en-GB" sz="2200" i="1" dirty="0"/>
              <a:t> v. </a:t>
            </a:r>
            <a:r>
              <a:rPr lang="en-GB" sz="2200" i="1" dirty="0" err="1"/>
              <a:t>Dejonwo</a:t>
            </a:r>
            <a:r>
              <a:rPr lang="en-GB" sz="2200" i="1" dirty="0"/>
              <a:t>; Amobi v. </a:t>
            </a:r>
            <a:r>
              <a:rPr lang="en-GB" sz="2200" i="1" dirty="0" err="1"/>
              <a:t>Nzegwu</a:t>
            </a:r>
            <a:endParaRPr lang="en-GB" sz="2200" i="1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2610439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A3B08-F8F1-1654-9C00-9BBDC810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From Decree Nisi to Decree Absolute</a:t>
            </a:r>
            <a:endParaRPr lang="en-NG"/>
          </a:p>
        </p:txBody>
      </p:sp>
      <p:sp>
        <p:nvSpPr>
          <p:cNvPr id="11" name="Timeline Bar"/>
          <p:cNvSpPr/>
          <p:nvPr/>
        </p:nvSpPr>
        <p:spPr>
          <a:xfrm>
            <a:off x="1400000" y="3050000"/>
            <a:ext cx="9400000" cy="3200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B9D3D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" name="Waiting Tick"/>
          <p:cNvSpPr/>
          <p:nvPr/>
        </p:nvSpPr>
        <p:spPr>
          <a:xfrm>
            <a:off x="6080000" y="2860000"/>
            <a:ext cx="40000" cy="200000"/>
          </a:xfrm>
          <a:prstGeom prst="rect">
            <a:avLst/>
          </a:prstGeom>
          <a:solidFill>
            <a:srgbClr val="0E284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" name="Waiting Pill"/>
          <p:cNvSpPr/>
          <p:nvPr/>
        </p:nvSpPr>
        <p:spPr>
          <a:xfrm>
            <a:off x="4600000" y="2300000"/>
            <a:ext cx="3000000" cy="560000"/>
          </a:xfrm>
          <a:prstGeom prst="roundRect">
            <a:avLst>
              <a:gd name="adj" fmla="val 50000"/>
            </a:avLst>
          </a:prstGeom>
          <a:solidFill>
            <a:srgbClr val="0E2841"/>
          </a:solidFill>
          <a:ln>
            <a:noFill/>
          </a:ln>
        </p:spPr>
        <p:txBody>
          <a:bodyPr rtlCol="0" anchor="ctr">
            <a:normAutofit fontScale="92500" lnSpcReduction="20000"/>
          </a:bodyPr>
          <a:lstStyle/>
          <a:p>
            <a:pPr algn="ctr"/>
            <a:r>
              <a:rPr lang="en-US" sz="1300" b="1">
                <a:solidFill>
                  <a:srgbClr val="FFFFFF"/>
                </a:solidFill>
              </a:rPr>
              <a:t>3 months — statutory waiting period (s.58)</a:t>
            </a:r>
          </a:p>
        </p:txBody>
      </p:sp>
      <p:sp>
        <p:nvSpPr>
          <p:cNvPr id="12" name="Node 1"/>
          <p:cNvSpPr/>
          <p:nvPr/>
        </p:nvSpPr>
        <p:spPr>
          <a:xfrm>
            <a:off x="2590000" y="2900000"/>
            <a:ext cx="620000" cy="620000"/>
          </a:xfrm>
          <a:prstGeom prst="ellipse">
            <a:avLst/>
          </a:prstGeom>
          <a:solidFill>
            <a:srgbClr val="156082"/>
          </a:solidFill>
          <a:ln w="38100">
            <a:solidFill>
              <a:srgbClr val="FFFFFF"/>
            </a:solidFill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0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3" name="Node 2"/>
          <p:cNvSpPr/>
          <p:nvPr/>
        </p:nvSpPr>
        <p:spPr>
          <a:xfrm>
            <a:off x="8990000" y="2900000"/>
            <a:ext cx="620000" cy="620000"/>
          </a:xfrm>
          <a:prstGeom prst="ellipse">
            <a:avLst/>
          </a:prstGeom>
          <a:solidFill>
            <a:srgbClr val="156082"/>
          </a:solidFill>
          <a:ln w="38100">
            <a:solidFill>
              <a:srgbClr val="FFFFFF"/>
            </a:solidFill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20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6" name="Card 1"/>
          <p:cNvSpPr/>
          <p:nvPr/>
        </p:nvSpPr>
        <p:spPr>
          <a:xfrm>
            <a:off x="1000000" y="3900000"/>
            <a:ext cx="3800000" cy="1750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1800" b="1">
                <a:solidFill>
                  <a:srgbClr val="156082"/>
                </a:solidFill>
              </a:rPr>
              <a:t>Decree Nisi</a:t>
            </a:r>
          </a:p>
          <a:p>
            <a:pPr algn="ctr"/>
            <a:r>
              <a:rPr lang="en-US" sz="1200" b="1" i="1">
                <a:solidFill>
                  <a:srgbClr val="0E2841"/>
                </a:solidFill>
              </a:rPr>
              <a:t>s.56 MCA</a:t>
            </a:r>
          </a:p>
          <a:p>
            <a:pPr algn="ctr"/>
            <a:r>
              <a:rPr lang="en-US" sz="1300">
                <a:solidFill>
                  <a:srgbClr val="0E2841"/>
                </a:solidFill>
              </a:rPr>
              <a:t>Provisional order granting dissolution. Parties remain married.</a:t>
            </a:r>
          </a:p>
        </p:txBody>
      </p:sp>
      <p:sp>
        <p:nvSpPr>
          <p:cNvPr id="17" name="Card 2"/>
          <p:cNvSpPr/>
          <p:nvPr/>
        </p:nvSpPr>
        <p:spPr>
          <a:xfrm>
            <a:off x="7400000" y="3900000"/>
            <a:ext cx="3800000" cy="1750000"/>
          </a:xfrm>
          <a:prstGeom prst="roundRect">
            <a:avLst>
              <a:gd name="adj" fmla="val 6000"/>
            </a:avLst>
          </a:prstGeom>
          <a:solidFill>
            <a:srgbClr val="156082"/>
          </a:solidFill>
          <a:ln w="19050">
            <a:solidFill>
              <a:srgbClr val="156082"/>
            </a:solidFill>
          </a:ln>
        </p:spPr>
        <p:txBody>
          <a:bodyPr rtlCol="0" anchor="ctr">
            <a:normAutofit/>
          </a:bodyPr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Decree Absolute</a:t>
            </a:r>
          </a:p>
          <a:p>
            <a:pPr algn="ctr"/>
            <a:r>
              <a:rPr lang="en-US" sz="1200" b="1" i="1">
                <a:solidFill>
                  <a:srgbClr val="DCE6EB"/>
                </a:solidFill>
              </a:rPr>
              <a:t>s.58 MCA</a:t>
            </a:r>
          </a:p>
          <a:p>
            <a:pPr algn="ctr"/>
            <a:r>
              <a:rPr lang="en-US" sz="1300">
                <a:solidFill>
                  <a:srgbClr val="FFFFFF"/>
                </a:solidFill>
              </a:rPr>
              <a:t>Final order dissolving the marriage. Parties free to remarry.</a:t>
            </a:r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2610439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91DE4-D557-0C7D-E806-9D860085A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Rescission of Decree </a:t>
            </a:r>
            <a:r>
              <a:rPr lang="en-GB"/>
              <a:t>Nisi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983F-D87F-DC8F-2912-DDDCB9F03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Note when a decree nisi </a:t>
            </a:r>
            <a:r>
              <a:rPr lang="en-GB"/>
              <a:t>may </a:t>
            </a:r>
            <a:r>
              <a:rPr lang="en-GB" dirty="0"/>
              <a:t>be </a:t>
            </a:r>
            <a:r>
              <a:rPr lang="en-GB"/>
              <a:t>rescinded — s</a:t>
            </a:r>
            <a:r>
              <a:rPr lang="en-GB" dirty="0"/>
              <a:t>. 60 &amp; 61 </a:t>
            </a:r>
            <a:r>
              <a:rPr lang="en-GB"/>
              <a:t>MCA — before the </a:t>
            </a:r>
            <a:r>
              <a:rPr lang="en-GB" dirty="0"/>
              <a:t>decree becomes absolute</a:t>
            </a:r>
          </a:p>
          <a:p>
            <a:r>
              <a:rPr lang="en-GB"/>
              <a:t>Grounds:</a:t>
            </a:r>
            <a:r>
              <a:rPr lang="en-GB" dirty="0"/>
              <a:t> reconciliation, decree obtained by fraud, perjury, suppression of evidence</a:t>
            </a:r>
          </a:p>
          <a:p>
            <a:r>
              <a:rPr lang="en-GB" dirty="0"/>
              <a:t>Where decree absolute, parties are free to remarry</a:t>
            </a:r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491558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EC47B-801B-F5DB-AAC4-46E6D09C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of Appeal on a Decree Nisi</a:t>
            </a:r>
            <a:br>
              <a:rPr lang="en-GB" dirty="0"/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FA139-4C40-AD6D-A2B2-30BA1818A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511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fr-FR" b="1" dirty="0"/>
              <a:t>Decree Nisi Is Provisional</a:t>
            </a:r>
          </a:p>
          <a:p>
            <a:r>
              <a:rPr lang="en-GB" dirty="0"/>
              <a:t>The marriage is not yet dissolved; parties remain married until the decree becomes absolute (Section 56 MCA)</a:t>
            </a:r>
          </a:p>
          <a:p>
            <a:r>
              <a:rPr lang="en-GB" b="1" dirty="0"/>
              <a:t>Court May Extend the Period</a:t>
            </a:r>
          </a:p>
          <a:p>
            <a:r>
              <a:rPr lang="en-GB" dirty="0"/>
              <a:t>Under Section 58(2) the trial or appellate court may extend the time before the decree becomes absolute, allowing for an appeal or further appeal</a:t>
            </a:r>
          </a:p>
          <a:p>
            <a:r>
              <a:rPr lang="en-GB" b="1" dirty="0"/>
              <a:t>Appeal Suspends Finality</a:t>
            </a:r>
          </a:p>
          <a:p>
            <a:r>
              <a:rPr lang="en-GB" dirty="0"/>
              <a:t>A pending appeal halts the ordinary path to decree absolute — the marriage cannot be finally dissolved while the appeal is undetermined</a:t>
            </a:r>
          </a:p>
          <a:p>
            <a:endParaRPr lang="en-GB" dirty="0"/>
          </a:p>
          <a:p>
            <a:endParaRPr lang="en-GB" b="1" dirty="0"/>
          </a:p>
          <a:p>
            <a:endParaRPr lang="en-GB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847276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1464-56DE-BCC5-579A-5E989F3B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Effect of Appeal on a Decree Nisi (</a:t>
            </a:r>
            <a:r>
              <a:rPr lang="en-GB" dirty="0" err="1"/>
              <a:t>contd</a:t>
            </a:r>
            <a:r>
              <a:rPr lang="en-GB" dirty="0"/>
              <a:t>)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67FDB-EDDC-7398-48A4-A476501C1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Outcome of the Appeal</a:t>
            </a:r>
          </a:p>
          <a:p>
            <a:r>
              <a:rPr lang="en-GB" dirty="0"/>
              <a:t>If dismissed, time resumes and the decree becomes absolute; if allowed, the decree nisi may be set aside or the cause reheard</a:t>
            </a:r>
          </a:p>
          <a:p>
            <a:endParaRPr lang="fr-FR" b="1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1712695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84141-6018-BE65-0349-B96E1811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Ancillary Reliefs</a:t>
            </a:r>
            <a:br>
              <a:rPr lang="fr-FR" dirty="0"/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DA215-792C-D69E-3272-E9F5E3EFF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0000"/>
            <a:ext cx="5057700" cy="400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156082"/>
                </a:solidFill>
              </a:rPr>
              <a:t>1. Child Custody s. 71 MCA</a:t>
            </a:r>
          </a:p>
          <a:p>
            <a:r>
              <a:rPr lang="en-GB" sz="1800" b="1" dirty="0"/>
              <a:t>Best interest of the child</a:t>
            </a:r>
            <a:r>
              <a:rPr lang="en-GB" sz="1800" dirty="0"/>
              <a:t> standard</a:t>
            </a:r>
          </a:p>
          <a:p>
            <a:r>
              <a:rPr lang="en-GB" sz="1800" b="1" dirty="0"/>
              <a:t>Child's Rights Act 2003</a:t>
            </a:r>
            <a:r>
              <a:rPr lang="en-GB" sz="1800" dirty="0"/>
              <a:t> applies. S 1,7</a:t>
            </a:r>
          </a:p>
          <a:p>
            <a:r>
              <a:rPr lang="en-GB" sz="1800" b="1" dirty="0"/>
              <a:t>Welfare, stability, sex, education, religion and age</a:t>
            </a:r>
            <a:r>
              <a:rPr lang="en-GB" sz="1800" dirty="0"/>
              <a:t> of the children are weighed</a:t>
            </a:r>
          </a:p>
        </p:txBody>
      </p:sp>
      <p:sp>
        <p:nvSpPr>
          <p:cNvPr id="70" name="Right Column"/>
          <p:cNvSpPr txBox="1"/>
          <p:nvPr/>
        </p:nvSpPr>
        <p:spPr>
          <a:xfrm>
            <a:off x="6295900" y="2050000"/>
            <a:ext cx="5057700" cy="40000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156082"/>
                </a:solidFill>
              </a:rPr>
              <a:t>2. Maintenance s.70 MCA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1800" b="1" dirty="0">
                <a:solidFill>
                  <a:srgbClr val="36454F"/>
                </a:solidFill>
              </a:rPr>
              <a:t>Spousal and child maintenance</a:t>
            </a:r>
            <a:r>
              <a:rPr lang="en-GB" sz="1800" dirty="0">
                <a:solidFill>
                  <a:srgbClr val="36454F"/>
                </a:solidFill>
              </a:rPr>
              <a:t> orders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1800" b="1" dirty="0">
                <a:solidFill>
                  <a:srgbClr val="36454F"/>
                </a:solidFill>
              </a:rPr>
              <a:t>Income and needs</a:t>
            </a:r>
            <a:r>
              <a:rPr lang="en-GB" sz="1800" dirty="0">
                <a:solidFill>
                  <a:srgbClr val="36454F"/>
                </a:solidFill>
              </a:rPr>
              <a:t> of both parties weighed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sz="1800" b="1" dirty="0">
                <a:solidFill>
                  <a:srgbClr val="36454F"/>
                </a:solidFill>
              </a:rPr>
              <a:t>Court of summary jurisdiction</a:t>
            </a:r>
            <a:r>
              <a:rPr lang="en-GB" sz="1800" dirty="0">
                <a:solidFill>
                  <a:srgbClr val="36454F"/>
                </a:solidFill>
              </a:rPr>
              <a:t> can enforce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dirty="0"/>
              <a:t>Note definition of ‘child of the marriage’ in s.69 MCA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dirty="0"/>
              <a:t>Less than 21 years unless the court orders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GB" i="1" dirty="0"/>
              <a:t>Pendente lite</a:t>
            </a:r>
            <a:r>
              <a:rPr lang="en-GB" dirty="0"/>
              <a:t>, final </a:t>
            </a:r>
          </a:p>
          <a:p>
            <a:pPr marL="228600" indent="-228600">
              <a:buFont typeface="Arial" pitchFamily="34" charset="0"/>
              <a:buChar char="•"/>
            </a:pPr>
            <a:endParaRPr lang="en-GB" sz="1800" dirty="0">
              <a:solidFill>
                <a:srgbClr val="36454F"/>
              </a:solidFill>
            </a:endParaRPr>
          </a:p>
          <a:p>
            <a:endParaRPr lang="en-GB" sz="1800" dirty="0">
              <a:solidFill>
                <a:srgbClr val="36454F"/>
              </a:solidFill>
            </a:endParaRPr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803299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9D717-997A-8558-4C03-49142EA52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Ancillary Reliefs (contd)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5A9D-6571-0765-390D-84B75333C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156082"/>
                </a:solidFill>
              </a:rPr>
              <a:t>3. Settlement of Property</a:t>
            </a:r>
          </a:p>
          <a:p>
            <a:r>
              <a:rPr lang="en-GB" sz="2000" b="1" dirty="0">
                <a:solidFill>
                  <a:srgbClr val="156082"/>
                </a:solidFill>
              </a:rPr>
              <a:t> property of a party to the statutory marriage or joint property is finally transferred to the other property </a:t>
            </a:r>
          </a:p>
          <a:p>
            <a:pPr lvl="1"/>
            <a:r>
              <a:rPr lang="en-GB" b="1" dirty="0"/>
              <a:t>Section 72 MCA</a:t>
            </a:r>
            <a:r>
              <a:rPr lang="en-GB" dirty="0"/>
              <a:t> governs property division: just &amp; equitable </a:t>
            </a:r>
          </a:p>
          <a:p>
            <a:pPr lvl="1"/>
            <a:r>
              <a:rPr lang="en-GB" dirty="0"/>
              <a:t>Contribution (financial or otherwise) must be proven-credible evidence</a:t>
            </a:r>
          </a:p>
          <a:p>
            <a:pPr lvl="1"/>
            <a:r>
              <a:rPr lang="en-GB" b="1" dirty="0" err="1"/>
              <a:t>Aguolu</a:t>
            </a:r>
            <a:r>
              <a:rPr lang="en-GB" b="1" dirty="0"/>
              <a:t> v. </a:t>
            </a:r>
            <a:r>
              <a:rPr lang="en-GB" b="1" dirty="0" err="1"/>
              <a:t>Aguolu</a:t>
            </a:r>
            <a:r>
              <a:rPr lang="en-GB" b="1" dirty="0"/>
              <a:t> (2025) LPELR 80269 (CA)</a:t>
            </a:r>
            <a:r>
              <a:rPr lang="en-GB" dirty="0"/>
              <a:t>: No automatic 50/50 split</a:t>
            </a:r>
          </a:p>
          <a:p>
            <a:pPr lvl="1"/>
            <a:r>
              <a:rPr lang="en-GB" dirty="0"/>
              <a:t> the property is a matrimonial property?</a:t>
            </a:r>
          </a:p>
          <a:p>
            <a:pPr lvl="1"/>
            <a:r>
              <a:rPr lang="en-GB" dirty="0"/>
              <a:t> what is his contribution to the acquisition of that property? and </a:t>
            </a:r>
          </a:p>
          <a:p>
            <a:pPr lvl="1"/>
            <a:r>
              <a:rPr lang="en-GB" dirty="0"/>
              <a:t>fair, just and equitable to settle such properties?</a:t>
            </a:r>
          </a:p>
          <a:p>
            <a:pPr lvl="1"/>
            <a:r>
              <a:rPr lang="en-GB" dirty="0"/>
              <a:t>Less than 21 years unless the court orders s. 72(3) </a:t>
            </a:r>
          </a:p>
          <a:p>
            <a:pPr lvl="1"/>
            <a:r>
              <a:rPr lang="en-GB" sz="2000" i="1" dirty="0"/>
              <a:t>Kafi v Kafi (1986)3NWLR(PT 27 175), </a:t>
            </a:r>
            <a:r>
              <a:rPr lang="en-GB" sz="2000" i="1" dirty="0" err="1"/>
              <a:t>Ogunnubi</a:t>
            </a:r>
            <a:r>
              <a:rPr lang="en-GB" sz="2000" i="1" dirty="0"/>
              <a:t> v </a:t>
            </a:r>
            <a:r>
              <a:rPr lang="en-GB" sz="2000" i="1" dirty="0" err="1"/>
              <a:t>Ogunnubi</a:t>
            </a:r>
            <a:r>
              <a:rPr lang="en-GB" sz="2000" i="1" dirty="0"/>
              <a:t> (2021)LPELR 53497, Ibeabuchi v Ibeabuchi (2016)LPELR 41268 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5877671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D6287-BF4F-B705-2BF1-955B0A71C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Enforcement of Divorce Decrees</a:t>
            </a:r>
          </a:p>
          <a:p>
            <a:pPr>
              <a:spcBef>
                <a:spcPts val="600"/>
              </a:spcBef>
            </a:pPr>
            <a:r>
              <a:rPr lang="en-GB" sz="1800" b="1" dirty="0">
                <a:solidFill>
                  <a:srgbClr val="6B7280"/>
                </a:solidFill>
              </a:rPr>
              <a:t>Key Laws: Matrimonial Causes Act  |  Sheriffs and Civil Process Act  |  High Court Rules  |  Child's Rights Act 2003 S. 88, 89, 90,91,92 MCA</a:t>
            </a:r>
            <a:endParaRPr lang="en-NG" sz="1800" b="1" dirty="0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F5B04-4603-0614-4273-DBED7E489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400" i="1">
                <a:solidFill>
                  <a:srgbClr val="6B7280"/>
                </a:solidFill>
              </a:rPr>
              <a:t>Mechanisms available to compel compliance with court orders</a:t>
            </a:r>
            <a:endParaRPr lang="en-NG" sz="1400" i="1">
              <a:solidFill>
                <a:srgbClr val="6B7280"/>
              </a:solidFill>
            </a:endParaRPr>
          </a:p>
        </p:txBody>
      </p:sp>
      <p:sp>
        <p:nvSpPr>
          <p:cNvPr id="51" name="Badge 1"/>
          <p:cNvSpPr/>
          <p:nvPr/>
        </p:nvSpPr>
        <p:spPr>
          <a:xfrm>
            <a:off x="950000" y="2360000"/>
            <a:ext cx="560000" cy="56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rtlCol="0" anchor="ctr"/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52" name="Text 1"/>
          <p:cNvSpPr txBox="1"/>
          <p:nvPr/>
        </p:nvSpPr>
        <p:spPr>
          <a:xfrm>
            <a:off x="1680000" y="2310000"/>
            <a:ext cx="9500000" cy="660000"/>
          </a:xfrm>
          <a:prstGeom prst="rect">
            <a:avLst/>
          </a:prstGeom>
        </p:spPr>
        <p:txBody>
          <a:bodyPr wrap="square" rtlCol="0" anchor="ctr">
            <a:normAutofit/>
          </a:bodyPr>
          <a:lstStyle/>
          <a:p>
            <a:r>
              <a:rPr lang="en-GB" sz="1500" b="1">
                <a:solidFill>
                  <a:srgbClr val="0E2841"/>
                </a:solidFill>
              </a:rPr>
              <a:t>Garnishee Proceedings  </a:t>
            </a:r>
            <a:r>
              <a:rPr lang="en-GB" sz="1500">
                <a:solidFill>
                  <a:srgbClr val="6B7280"/>
                </a:solidFill>
              </a:rPr>
              <a:t>Court orders a bank to freeze or redirect funds from the debtor's account to the creditor</a:t>
            </a:r>
          </a:p>
        </p:txBody>
      </p:sp>
      <p:sp>
        <p:nvSpPr>
          <p:cNvPr id="53" name="Badge 2"/>
          <p:cNvSpPr/>
          <p:nvPr/>
        </p:nvSpPr>
        <p:spPr>
          <a:xfrm>
            <a:off x="950000" y="3220000"/>
            <a:ext cx="560000" cy="56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rtlCol="0" anchor="ctr"/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54" name="Text 2"/>
          <p:cNvSpPr txBox="1"/>
          <p:nvPr/>
        </p:nvSpPr>
        <p:spPr>
          <a:xfrm>
            <a:off x="1680000" y="3170000"/>
            <a:ext cx="9500000" cy="660000"/>
          </a:xfrm>
          <a:prstGeom prst="rect">
            <a:avLst/>
          </a:prstGeom>
        </p:spPr>
        <p:txBody>
          <a:bodyPr wrap="square" rtlCol="0" anchor="ctr">
            <a:normAutofit/>
          </a:bodyPr>
          <a:lstStyle/>
          <a:p>
            <a:r>
              <a:rPr lang="en-GB" sz="1500" b="1">
                <a:solidFill>
                  <a:srgbClr val="0E2841"/>
                </a:solidFill>
              </a:rPr>
              <a:t>Contempt of Court  </a:t>
            </a:r>
            <a:r>
              <a:rPr lang="en-GB" sz="1500">
                <a:solidFill>
                  <a:srgbClr val="6B7280"/>
                </a:solidFill>
              </a:rPr>
              <a:t>Non-compliant party may be committed to prison for wilful disobedience of court orders</a:t>
            </a:r>
          </a:p>
        </p:txBody>
      </p:sp>
      <p:sp>
        <p:nvSpPr>
          <p:cNvPr id="55" name="Badge 3"/>
          <p:cNvSpPr/>
          <p:nvPr/>
        </p:nvSpPr>
        <p:spPr>
          <a:xfrm>
            <a:off x="950000" y="4080000"/>
            <a:ext cx="560000" cy="56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rtlCol="0" anchor="ctr"/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56" name="Text 3"/>
          <p:cNvSpPr txBox="1"/>
          <p:nvPr/>
        </p:nvSpPr>
        <p:spPr>
          <a:xfrm>
            <a:off x="1680000" y="4030000"/>
            <a:ext cx="9500000" cy="660000"/>
          </a:xfrm>
          <a:prstGeom prst="rect">
            <a:avLst/>
          </a:prstGeom>
        </p:spPr>
        <p:txBody>
          <a:bodyPr wrap="square" rtlCol="0" anchor="ctr">
            <a:normAutofit/>
          </a:bodyPr>
          <a:lstStyle/>
          <a:p>
            <a:r>
              <a:rPr lang="en-GB" sz="1500" b="1">
                <a:solidFill>
                  <a:srgbClr val="0E2841"/>
                </a:solidFill>
              </a:rPr>
              <a:t>Writ of Fieri Facias  </a:t>
            </a:r>
            <a:r>
              <a:rPr lang="en-GB" sz="1500">
                <a:solidFill>
                  <a:srgbClr val="6B7280"/>
                </a:solidFill>
              </a:rPr>
              <a:t>Authorizes the Sheriff to seize and sell the debtor's movable property to satisfy the order</a:t>
            </a:r>
          </a:p>
        </p:txBody>
      </p:sp>
      <p:sp>
        <p:nvSpPr>
          <p:cNvPr id="57" name="Badge 4"/>
          <p:cNvSpPr/>
          <p:nvPr/>
        </p:nvSpPr>
        <p:spPr>
          <a:xfrm>
            <a:off x="950000" y="4940000"/>
            <a:ext cx="560000" cy="56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rtlCol="0" anchor="ctr"/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58" name="Text 4"/>
          <p:cNvSpPr txBox="1"/>
          <p:nvPr/>
        </p:nvSpPr>
        <p:spPr>
          <a:xfrm>
            <a:off x="1680000" y="4890000"/>
            <a:ext cx="9500000" cy="660000"/>
          </a:xfrm>
          <a:prstGeom prst="rect">
            <a:avLst/>
          </a:prstGeom>
        </p:spPr>
        <p:txBody>
          <a:bodyPr wrap="square" rtlCol="0" anchor="ctr">
            <a:normAutofit/>
          </a:bodyPr>
          <a:lstStyle/>
          <a:p>
            <a:r>
              <a:rPr lang="en-GB" sz="1500" b="1">
                <a:solidFill>
                  <a:srgbClr val="0E2841"/>
                </a:solidFill>
              </a:rPr>
              <a:t>Warrant of Commitment  </a:t>
            </a:r>
            <a:r>
              <a:rPr lang="en-GB" sz="1500">
                <a:solidFill>
                  <a:srgbClr val="6B7280"/>
                </a:solidFill>
              </a:rPr>
              <a:t>Issued for enforcement of maintenance orders where other methods have failed</a:t>
            </a:r>
          </a:p>
        </p:txBody>
      </p:sp>
      <p:sp>
        <p:nvSpPr>
          <p:cNvPr id="59" name="Badge 5"/>
          <p:cNvSpPr/>
          <p:nvPr/>
        </p:nvSpPr>
        <p:spPr>
          <a:xfrm>
            <a:off x="950000" y="5800000"/>
            <a:ext cx="560000" cy="560000"/>
          </a:xfrm>
          <a:prstGeom prst="ellipse">
            <a:avLst/>
          </a:prstGeom>
          <a:solidFill>
            <a:srgbClr val="156082"/>
          </a:solidFill>
          <a:ln>
            <a:noFill/>
          </a:ln>
        </p:spPr>
        <p:txBody>
          <a:bodyPr rtlCol="0" anchor="ctr"/>
          <a:lstStyle/>
          <a:p>
            <a:pPr algn="ctr"/>
            <a:r>
              <a:rPr lang="en-US" sz="1800" b="1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60" name="Text 5"/>
          <p:cNvSpPr txBox="1"/>
          <p:nvPr/>
        </p:nvSpPr>
        <p:spPr>
          <a:xfrm>
            <a:off x="1680000" y="5750000"/>
            <a:ext cx="9500000" cy="660000"/>
          </a:xfrm>
          <a:prstGeom prst="rect">
            <a:avLst/>
          </a:prstGeom>
        </p:spPr>
        <p:txBody>
          <a:bodyPr wrap="square" rtlCol="0" anchor="ctr">
            <a:normAutofit/>
          </a:bodyPr>
          <a:lstStyle/>
          <a:p>
            <a:r>
              <a:rPr lang="en-GB" sz="1500" b="1">
                <a:solidFill>
                  <a:srgbClr val="0E2841"/>
                </a:solidFill>
              </a:rPr>
              <a:t>Attachment of Earnings  </a:t>
            </a:r>
            <a:r>
              <a:rPr lang="en-GB" sz="1500">
                <a:solidFill>
                  <a:srgbClr val="6B7280"/>
                </a:solidFill>
              </a:rPr>
              <a:t>A court order directing the debtor's employer to deduct fixed sums from their salary and remit them directly to the creditor</a:t>
            </a:r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34477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D9730-4768-959B-FA48-61CAFCA9D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Jurisdiction &amp; Domicile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C01BD-0A47-3304-0DB6-F8CFEA125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Exclusive High Court Jurisdiction</a:t>
            </a:r>
          </a:p>
          <a:p>
            <a:pPr lvl="1"/>
            <a:r>
              <a:rPr lang="en-GB" dirty="0"/>
              <a:t>Section 2 of the MCA vests exclusive jurisdiction in the High Court of any State or FCT</a:t>
            </a:r>
          </a:p>
          <a:p>
            <a:pPr lvl="1"/>
            <a:r>
              <a:rPr lang="en-GB" dirty="0"/>
              <a:t>Maintenance orders may be enforced in Magistrate or District Courts</a:t>
            </a:r>
          </a:p>
          <a:p>
            <a:pPr lvl="1"/>
            <a:r>
              <a:rPr lang="en-GB" dirty="0"/>
              <a:t> Marriage must be under Statutory marriage</a:t>
            </a:r>
          </a:p>
          <a:p>
            <a:pPr lvl="1"/>
            <a:endParaRPr lang="en-GB" dirty="0"/>
          </a:p>
          <a:p>
            <a:r>
              <a:rPr lang="en-GB" dirty="0"/>
              <a:t>The Role of Domicile</a:t>
            </a:r>
          </a:p>
          <a:p>
            <a:pPr lvl="1"/>
            <a:r>
              <a:rPr lang="en-GB" dirty="0"/>
              <a:t>Domicile of the petitioner is the basis for jurisdiction — not mere residence</a:t>
            </a:r>
          </a:p>
          <a:p>
            <a:pPr lvl="1"/>
            <a:r>
              <a:rPr lang="en-GB" dirty="0"/>
              <a:t>A person domiciled in any state is deemed domiciled in Nigeria</a:t>
            </a:r>
          </a:p>
          <a:p>
            <a:pPr lvl="1"/>
            <a:r>
              <a:rPr lang="en-GB" dirty="0"/>
              <a:t>Section 7 MCA: A deserted wife may be deemed domiciled in Nigeria</a:t>
            </a:r>
          </a:p>
          <a:p>
            <a:pPr lvl="1"/>
            <a:r>
              <a:rPr lang="en-GB" sz="2200" i="1" dirty="0"/>
              <a:t>Bhojwani v </a:t>
            </a:r>
            <a:r>
              <a:rPr lang="en-GB" sz="2200" i="1" dirty="0" err="1"/>
              <a:t>Bhojwani;Koku</a:t>
            </a:r>
            <a:r>
              <a:rPr lang="en-GB" sz="2200" i="1" dirty="0"/>
              <a:t> v. Koku </a:t>
            </a:r>
            <a:r>
              <a:rPr lang="en-GB" dirty="0"/>
              <a:t>(1999): Jurisdiction governed by domicile of the husband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2722888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8C86-B9EC-7AAD-41A1-0160EF2DF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Attachment of Earnings</a:t>
            </a:r>
            <a:br>
              <a:rPr lang="fr-FR" dirty="0"/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EB7D0-8736-298D-F2EC-6A3B57D47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/>
              <a:t>Advantages</a:t>
            </a:r>
          </a:p>
          <a:p>
            <a:r>
              <a:rPr lang="en-GB" dirty="0"/>
              <a:t>Provides steady, automatic recovery without repeated litigation and bypasses a defaulter's deliberate refusal to pay</a:t>
            </a:r>
          </a:p>
          <a:p>
            <a:pPr marL="0" indent="0">
              <a:buNone/>
            </a:pPr>
            <a:r>
              <a:rPr lang="en-US" b="1" dirty="0">
                <a:solidFill>
                  <a:srgbClr val="36454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Limitations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36454F"/>
                </a:solidFill>
                <a:latin typeface="Trebuchet MS" pitchFamily="34" charset="0"/>
              </a:rPr>
              <a:t>  </a:t>
            </a:r>
            <a:r>
              <a:rPr lang="en-GB" dirty="0">
                <a:solidFill>
                  <a:srgbClr val="36454F"/>
                </a:solidFill>
                <a:latin typeface="Aptos" panose="020B0004020202020204" pitchFamily="34" charset="0"/>
              </a:rPr>
              <a:t>Effective only against employed debtors with traceable earnings; fails where a debtor is self-employed, unemployed, or changes jobs</a:t>
            </a:r>
          </a:p>
          <a:p>
            <a:pPr marL="0" indent="0">
              <a:buNone/>
            </a:pPr>
            <a:r>
              <a:rPr lang="en-US" b="1" dirty="0"/>
              <a:t>Procedure</a:t>
            </a:r>
          </a:p>
          <a:p>
            <a:pPr marL="0" indent="0">
              <a:buNone/>
            </a:pPr>
            <a:r>
              <a:rPr lang="en-GB" dirty="0"/>
              <a:t>The judgment creditor applies to court usually </a:t>
            </a:r>
            <a:r>
              <a:rPr lang="en-GB"/>
              <a:t>ex parte</a:t>
            </a:r>
            <a:r>
              <a:rPr lang="en-GB" dirty="0"/>
              <a:t>; once served, the employer deducts the stated sum each pay period until the maintenance and arrears are cleared</a:t>
            </a:r>
          </a:p>
          <a:p>
            <a:pPr marL="0" indent="0">
              <a:buNone/>
            </a:pPr>
            <a:endParaRPr lang="en-GB" b="1" dirty="0"/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036897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40102-A68A-3BDD-7F2D-55C7208D6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&amp; </a:t>
            </a:r>
            <a:r>
              <a:rPr lang="en-GB"/>
              <a:t>Takeaways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806A3-636A-1182-EA91-403E03763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/>
              <a:t>Statutory marriages</a:t>
            </a:r>
            <a:r>
              <a:rPr lang="en-GB" dirty="0"/>
              <a:t> are governed exclusively by the MCA and can only be dissolved by the High Court</a:t>
            </a:r>
          </a:p>
          <a:p>
            <a:r>
              <a:rPr lang="en-GB" b="1"/>
              <a:t>Irretrievable breakdown</a:t>
            </a:r>
            <a:r>
              <a:rPr lang="en-GB" dirty="0"/>
              <a:t> is the sole ground, evidenced through eight statutory facts under Section 15(2)</a:t>
            </a:r>
          </a:p>
          <a:p>
            <a:r>
              <a:rPr lang="en-GB" b="1"/>
              <a:t>Two-year rule</a:t>
            </a:r>
            <a:r>
              <a:rPr lang="en-GB" dirty="0"/>
              <a:t> prevents premature petitions, with narrow exceptions for hardship or depravity</a:t>
            </a:r>
          </a:p>
          <a:p>
            <a:r>
              <a:rPr lang="en-GB" b="1"/>
              <a:t>Proper service of process</a:t>
            </a:r>
            <a:r>
              <a:rPr lang="en-GB" dirty="0"/>
              <a:t> is jurisdictionally essential — defective service renders proceedings void</a:t>
            </a:r>
          </a:p>
          <a:p>
            <a:r>
              <a:rPr lang="en-GB" b="1"/>
              <a:t>Decree Nisi</a:t>
            </a:r>
            <a:r>
              <a:rPr lang="en-GB" dirty="0"/>
              <a:t> is provisional; the </a:t>
            </a:r>
            <a:r>
              <a:rPr lang="en-GB" b="1"/>
              <a:t>Decree Absolute</a:t>
            </a:r>
            <a:r>
              <a:rPr lang="en-GB" dirty="0"/>
              <a:t> finalises dissolution after a mandatory waiting period</a:t>
            </a:r>
          </a:p>
          <a:p>
            <a:r>
              <a:rPr lang="en-GB" b="1"/>
              <a:t>Enforcement mechanisms</a:t>
            </a:r>
            <a:r>
              <a:rPr lang="en-GB" dirty="0"/>
              <a:t> include garnishee proceedings, writs of fi. fa., contempt of court and attachment of earnings</a:t>
            </a:r>
          </a:p>
          <a:p>
            <a:endParaRPr lang="en-GB" dirty="0"/>
          </a:p>
          <a:p>
            <a:endParaRPr lang="en-NG" dirty="0"/>
          </a:p>
        </p:txBody>
      </p:sp>
      <p:sp>
        <p:nvSpPr>
          <p:cNvPr id="801" name="Title Accent Rule"/>
          <p:cNvSpPr/>
          <p:nvPr/>
        </p:nvSpPr>
        <p:spPr>
          <a:xfrm>
            <a:off x="838200" y="1735000"/>
            <a:ext cx="2286000" cy="4572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02" name="Closing Accent Block"/>
          <p:cNvSpPr/>
          <p:nvPr/>
        </p:nvSpPr>
        <p:spPr>
          <a:xfrm>
            <a:off x="11724000" y="6356350"/>
            <a:ext cx="468000" cy="501650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636923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A3B3-EA3A-236F-359F-06A049570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Book/Articles for reference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B0845-B8DA-992E-83DA-4A1F99A07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Tijani, N</a:t>
            </a:r>
            <a:r>
              <a:rPr lang="en-GB" dirty="0"/>
              <a:t>., ‘Pleadings in Matrimonial Causes and Verifying Affidavit: A Review of the case of </a:t>
            </a:r>
            <a:r>
              <a:rPr lang="en-GB" dirty="0" err="1"/>
              <a:t>Omogiate</a:t>
            </a:r>
            <a:r>
              <a:rPr lang="en-GB" dirty="0"/>
              <a:t> v </a:t>
            </a:r>
            <a:r>
              <a:rPr lang="en-GB" dirty="0" err="1"/>
              <a:t>Omogiate</a:t>
            </a:r>
            <a:r>
              <a:rPr lang="en-GB" dirty="0"/>
              <a:t> (2021) LPELR 56018 (CA) (2023) 13 (2) Nigerian Bar Journal 170-178</a:t>
            </a:r>
          </a:p>
          <a:p>
            <a:r>
              <a:rPr lang="en-GB" b="1" dirty="0"/>
              <a:t>Tijani, N </a:t>
            </a:r>
            <a:r>
              <a:rPr lang="en-GB" dirty="0"/>
              <a:t>‘Evaluating Consent Judgments in Petitions for the Dissolution of Marriage in Nigeria’ (2026) 14(1) International Journal of Innovative Legal &amp; Political Studies (IJILPS)124-134 doi:10.5281/zenodo.19230081 </a:t>
            </a:r>
          </a:p>
          <a:p>
            <a:r>
              <a:rPr lang="en-GB" b="1" dirty="0"/>
              <a:t>Tijani, N</a:t>
            </a:r>
            <a:r>
              <a:rPr lang="en-GB" dirty="0"/>
              <a:t>., ‘Form of Verifying Affidavit in a Matrimonial Cause: Substantial or Strict Compliance?’ (2016) VOL. 4 NO. 1 (July) </a:t>
            </a:r>
            <a:r>
              <a:rPr lang="en-GB" i="1" dirty="0"/>
              <a:t>Kano Bar Journal</a:t>
            </a:r>
            <a:r>
              <a:rPr lang="en-GB" dirty="0"/>
              <a:t> 91-98</a:t>
            </a:r>
            <a:endParaRPr lang="en-NG" dirty="0"/>
          </a:p>
          <a:p>
            <a:r>
              <a:rPr lang="en-GB" dirty="0"/>
              <a:t> </a:t>
            </a:r>
            <a:r>
              <a:rPr lang="en-GB" b="1" dirty="0"/>
              <a:t>Nasiru Tijani</a:t>
            </a:r>
            <a:r>
              <a:rPr lang="en-GB" dirty="0"/>
              <a:t>, Matrimonial Causes in Nigeria-Law and Practice (3</a:t>
            </a:r>
            <a:r>
              <a:rPr lang="en-GB" baseline="30000" dirty="0"/>
              <a:t>rd</a:t>
            </a:r>
            <a:r>
              <a:rPr lang="en-GB" dirty="0"/>
              <a:t> Edition)</a:t>
            </a:r>
          </a:p>
          <a:p>
            <a:endParaRPr lang="en-GB" dirty="0"/>
          </a:p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38302465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9B954-F2AD-EA0A-84F8-3D7102F66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07FCD-44CB-CC42-7B52-42E03C6E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6"/>
            <a:r>
              <a:rPr lang="en-GB" sz="4800" dirty="0"/>
              <a:t>THANK YOU</a:t>
            </a:r>
            <a:endParaRPr lang="en-NG" sz="4800" dirty="0"/>
          </a:p>
        </p:txBody>
      </p:sp>
    </p:spTree>
    <p:extLst>
      <p:ext uri="{BB962C8B-B14F-4D97-AF65-F5344CB8AC3E}">
        <p14:creationId xmlns:p14="http://schemas.microsoft.com/office/powerpoint/2010/main" val="216993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01F5-32FF-2016-7840-775E0CFE3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The Deserted Wife's Domicile</a:t>
            </a:r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S. 7, Matrimonial Causes Act — founding jurisdiction for a deserted wife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9187C-E997-40CE-9019-C8E6E3B39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When the Rule Applies</a:t>
            </a:r>
          </a:p>
          <a:p>
            <a:pPr lvl="1"/>
            <a:r>
              <a:rPr lang="en-GB" dirty="0"/>
              <a:t>At common law a wife took her husband's domicile, leaving a deserted wife unable to petition where he had moved away</a:t>
            </a:r>
          </a:p>
          <a:p>
            <a:pPr lvl="1"/>
            <a:r>
              <a:rPr lang="en-GB" dirty="0"/>
              <a:t>Section 7 deems her domiciled in Nigeria if she was domiciled here immediately before the marriage or before the desertion</a:t>
            </a:r>
          </a:p>
          <a:p>
            <a:pPr lvl="1"/>
            <a:r>
              <a:rPr lang="en-GB" dirty="0"/>
              <a:t>It also covers a wife resident in Nigeria for the three years immediately before filing the petition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Note power of transfer –forum convenience s. </a:t>
            </a:r>
            <a:r>
              <a:rPr lang="en-GB"/>
              <a:t>9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b="1" dirty="0"/>
          </a:p>
          <a:p>
            <a:pPr lvl="1"/>
            <a:endParaRPr lang="en-GB" b="1" dirty="0"/>
          </a:p>
          <a:p>
            <a:pPr lvl="1"/>
            <a:endParaRPr lang="en-GB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4470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12728-2867-49B6-020D-215DB0D6E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The Deserted Wife's Domicile (contd)</a:t>
            </a:r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S. 7, Matrimonial Causes Act — founding jurisdiction for a deserted wife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CA7FC-DB33-745D-8712-47C09932D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 Practice</a:t>
            </a:r>
          </a:p>
          <a:p>
            <a:r>
              <a:rPr lang="en-GB" dirty="0"/>
              <a:t>She may petition the High Court of her State even where the husband has acquired a foreign domicile</a:t>
            </a:r>
          </a:p>
          <a:p>
            <a:r>
              <a:rPr lang="en-GB" dirty="0"/>
              <a:t>The petition should plead the facts of desertion and her Nigerian domicile to found jurisdiction</a:t>
            </a:r>
          </a:p>
          <a:p>
            <a:r>
              <a:rPr lang="en-GB" dirty="0"/>
              <a:t>Especially useful where the husband has relocated or absconded abroad to defeat the proceedings</a:t>
            </a:r>
          </a:p>
          <a:p>
            <a:r>
              <a:rPr lang="en-GB" dirty="0"/>
              <a:t>The court satisfies itself on her domicile before proceeding to the merits of the petition</a:t>
            </a:r>
          </a:p>
          <a:p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06388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D57D-F182-20F8-351D-03C485D20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The Two-Year Rule</a:t>
            </a:r>
          </a:p>
          <a:p>
            <a:pPr>
              <a:spcBef>
                <a:spcPts val="600"/>
              </a:spcBef>
            </a:pPr>
            <a:r>
              <a:rPr lang="en-GB" sz="1800" b="1">
                <a:solidFill>
                  <a:srgbClr val="6B7280"/>
                </a:solidFill>
              </a:rPr>
              <a:t>S. 30, Matrimonial Causes Act</a:t>
            </a:r>
            <a:endParaRPr lang="en-NG" sz="1800" b="1">
              <a:solidFill>
                <a:srgbClr val="6B728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41F6A-47D5-6C06-9AD3-E061C0FE9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/>
              <a:t>A petition for dissolution shall not be instituted within two years after the date of the marriage, except by leave of Court</a:t>
            </a:r>
          </a:p>
          <a:p>
            <a:r>
              <a:rPr lang="en-GB" dirty="0"/>
              <a:t>Exceptions s. 30(3)</a:t>
            </a:r>
          </a:p>
          <a:p>
            <a:pPr lvl="1"/>
            <a:r>
              <a:rPr lang="en-GB" dirty="0"/>
              <a:t>Exceptional hardship to the petitioner</a:t>
            </a:r>
          </a:p>
          <a:p>
            <a:pPr lvl="1"/>
            <a:r>
              <a:rPr lang="en-GB" dirty="0"/>
              <a:t>Exceptional depravity on the part of the respondent</a:t>
            </a:r>
          </a:p>
          <a:p>
            <a:pPr lvl="1"/>
            <a:endParaRPr lang="en-GB" dirty="0"/>
          </a:p>
          <a:p>
            <a:r>
              <a:rPr lang="en-GB" dirty="0"/>
              <a:t>Court Considerations</a:t>
            </a:r>
            <a:endParaRPr lang="en-GB"/>
          </a:p>
          <a:p>
            <a:pPr lvl="1"/>
            <a:r>
              <a:rPr lang="en-GB" dirty="0"/>
              <a:t>Interest and welfare of any children</a:t>
            </a:r>
          </a:p>
          <a:p>
            <a:pPr lvl="1"/>
            <a:r>
              <a:rPr lang="en-GB" dirty="0"/>
              <a:t>Probability of reconciliation before the two-year period expires</a:t>
            </a:r>
          </a:p>
          <a:p>
            <a:pPr lvl="1"/>
            <a:r>
              <a:rPr lang="en-GB" dirty="0"/>
              <a:t>Section 11: Duty to consider reconciliation</a:t>
            </a:r>
          </a:p>
          <a:p>
            <a:pPr lvl="1"/>
            <a:endParaRPr lang="en-GB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769919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A960-18DA-8D10-E0C3-7DE73A7AB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Grounds for Dissolution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DA962-9557-6241-6513-2F1DAC55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b="1" i="1" dirty="0">
                <a:solidFill>
                  <a:srgbClr val="0E2841"/>
                </a:solidFill>
              </a:rPr>
              <a:t>Sole ground (s.15(1) MCA) — the marriage has broken down irretrievably, proved by any s.15(2) fact:</a:t>
            </a:r>
          </a:p>
          <a:p>
            <a:r>
              <a:rPr lang="en-GB" b="1" dirty="0">
                <a:solidFill>
                  <a:srgbClr val="156082"/>
                </a:solidFill>
              </a:rPr>
              <a:t>(1) Wilful and persistent refusal to consummate</a:t>
            </a:r>
            <a:r>
              <a:rPr lang="en-GB" dirty="0"/>
              <a:t> — the first post-marital act of intercourse; none before the petition; must be wilful and persistent</a:t>
            </a:r>
          </a:p>
          <a:p>
            <a:pPr lvl="1"/>
            <a:r>
              <a:rPr lang="en-GB" i="1" dirty="0" err="1">
                <a:solidFill>
                  <a:srgbClr val="595959"/>
                </a:solidFill>
              </a:rPr>
              <a:t>Owobiyi</a:t>
            </a:r>
            <a:r>
              <a:rPr lang="en-GB" i="1" dirty="0">
                <a:solidFill>
                  <a:srgbClr val="595959"/>
                </a:solidFill>
              </a:rPr>
              <a:t> v </a:t>
            </a:r>
            <a:r>
              <a:rPr lang="en-GB" i="1" dirty="0" err="1">
                <a:solidFill>
                  <a:srgbClr val="595959"/>
                </a:solidFill>
              </a:rPr>
              <a:t>Owobiyi</a:t>
            </a:r>
            <a:endParaRPr lang="en-GB" i="1" dirty="0">
              <a:solidFill>
                <a:srgbClr val="595959"/>
              </a:solidFill>
            </a:endParaRPr>
          </a:p>
          <a:p>
            <a:r>
              <a:rPr lang="en-GB" b="1" dirty="0">
                <a:solidFill>
                  <a:srgbClr val="156082"/>
                </a:solidFill>
              </a:rPr>
              <a:t>(2) Adultery the petitioner finds it intolerable to live with</a:t>
            </a:r>
            <a:r>
              <a:rPr lang="en-GB" dirty="0"/>
              <a:t> — what constitutes adultery; proof (direct or circumstantial); intolerability</a:t>
            </a:r>
          </a:p>
          <a:p>
            <a:pPr lvl="1"/>
            <a:r>
              <a:rPr lang="en-GB" i="1" dirty="0" err="1">
                <a:solidFill>
                  <a:srgbClr val="595959"/>
                </a:solidFill>
              </a:rPr>
              <a:t>Ugbotor</a:t>
            </a:r>
            <a:r>
              <a:rPr lang="en-GB" i="1" dirty="0">
                <a:solidFill>
                  <a:srgbClr val="595959"/>
                </a:solidFill>
              </a:rPr>
              <a:t> v </a:t>
            </a:r>
            <a:r>
              <a:rPr lang="en-GB" i="1" dirty="0" err="1">
                <a:solidFill>
                  <a:srgbClr val="595959"/>
                </a:solidFill>
              </a:rPr>
              <a:t>Ugbotor</a:t>
            </a:r>
            <a:r>
              <a:rPr lang="en-GB" i="1" dirty="0">
                <a:solidFill>
                  <a:srgbClr val="595959"/>
                </a:solidFill>
              </a:rPr>
              <a:t> (2006); Ibeabuchi v Ibeabuchi (2016); Akinyemi v Akinyemi (1963); </a:t>
            </a:r>
            <a:r>
              <a:rPr lang="en-GB" i="1" dirty="0" err="1">
                <a:solidFill>
                  <a:srgbClr val="595959"/>
                </a:solidFill>
              </a:rPr>
              <a:t>Erhahon</a:t>
            </a:r>
            <a:r>
              <a:rPr lang="en-GB" i="1" dirty="0">
                <a:solidFill>
                  <a:srgbClr val="595959"/>
                </a:solidFill>
              </a:rPr>
              <a:t> v </a:t>
            </a:r>
            <a:r>
              <a:rPr lang="en-GB" i="1" dirty="0" err="1">
                <a:solidFill>
                  <a:srgbClr val="595959"/>
                </a:solidFill>
              </a:rPr>
              <a:t>Erhahon</a:t>
            </a:r>
            <a:endParaRPr lang="en-GB" i="1" dirty="0">
              <a:solidFill>
                <a:srgbClr val="595959"/>
              </a:solidFill>
            </a:endParaRPr>
          </a:p>
          <a:p>
            <a:pPr lvl="1"/>
            <a:r>
              <a:rPr lang="en-GB" dirty="0"/>
              <a:t>Alleged adulterer to be joined as a party to the case</a:t>
            </a:r>
            <a:r>
              <a:rPr lang="en-GB" i="1" dirty="0">
                <a:solidFill>
                  <a:srgbClr val="595959"/>
                </a:solidFill>
              </a:rPr>
              <a:t> — Ebe v Ebe</a:t>
            </a:r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34311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506E4-17A0-8DD8-186A-6FC76ED8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Grounds for Dissolution (contd)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85A4D-E583-2CA0-5749-73641342F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156082"/>
                </a:solidFill>
              </a:rPr>
              <a:t>(3) Behaviour the petitioner cannot be expected to live with</a:t>
            </a:r>
            <a:r>
              <a:rPr lang="en-GB"/>
              <a:t> — what amounts to such behaviour under </a:t>
            </a:r>
            <a:r>
              <a:rPr lang="en-GB" dirty="0"/>
              <a:t>s.16(1</a:t>
            </a:r>
            <a:r>
              <a:rPr lang="en-GB"/>
              <a:t>); note </a:t>
            </a:r>
            <a:r>
              <a:rPr lang="en-GB" dirty="0"/>
              <a:t>s.16(1)(e)</a:t>
            </a:r>
          </a:p>
          <a:p>
            <a:pPr lvl="1"/>
            <a:r>
              <a:rPr lang="en-GB" i="1">
                <a:solidFill>
                  <a:srgbClr val="595959"/>
                </a:solidFill>
              </a:rPr>
              <a:t>Nanna v Nanna</a:t>
            </a:r>
          </a:p>
          <a:p>
            <a:r>
              <a:rPr lang="en-GB" b="1">
                <a:solidFill>
                  <a:srgbClr val="156082"/>
                </a:solidFill>
              </a:rPr>
              <a:t>(4) Desertion for at least one year before the petition</a:t>
            </a:r>
            <a:r>
              <a:rPr lang="en-GB"/>
              <a:t> — separation intended </a:t>
            </a:r>
            <a:r>
              <a:rPr lang="en-GB" dirty="0"/>
              <a:t>to bring cohabitation to a permanent end</a:t>
            </a:r>
          </a:p>
          <a:p>
            <a:pPr lvl="1"/>
            <a:r>
              <a:rPr lang="en-GB" dirty="0"/>
              <a:t>De facto separation</a:t>
            </a:r>
            <a:endParaRPr lang="en-GB"/>
          </a:p>
          <a:p>
            <a:pPr lvl="1"/>
            <a:r>
              <a:rPr lang="en-GB" i="1"/>
              <a:t>Animus deserendi</a:t>
            </a:r>
            <a:r>
              <a:rPr lang="en-GB"/>
              <a:t> (intention to desert)</a:t>
            </a:r>
          </a:p>
          <a:p>
            <a:pPr lvl="1"/>
            <a:r>
              <a:rPr lang="en-GB" dirty="0"/>
              <a:t>Lack of just cause to withdraw</a:t>
            </a:r>
            <a:endParaRPr lang="en-GB"/>
          </a:p>
          <a:p>
            <a:pPr lvl="1"/>
            <a:r>
              <a:rPr lang="en-GB" dirty="0"/>
              <a:t>Absence of consent</a:t>
            </a:r>
            <a:endParaRPr lang="en-GB"/>
          </a:p>
          <a:p>
            <a:pPr lvl="1"/>
            <a:r>
              <a:rPr lang="en-GB" dirty="0"/>
              <a:t>Note wilful or constructive desertion</a:t>
            </a:r>
            <a:endParaRPr lang="en-NG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123277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5E95F-05F6-61A2-D35A-DAD8E9AB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Grounds for Dissolution (contd)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0123A-5D07-8695-82E3-611CDF7F6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156082"/>
                </a:solidFill>
              </a:rPr>
              <a:t>(5) Living apart for at least two years</a:t>
            </a:r>
            <a:r>
              <a:rPr lang="en-GB" dirty="0"/>
              <a:t> — continuous separation where the respondent does not object to a decree (s.15(2)(e))</a:t>
            </a:r>
          </a:p>
          <a:p>
            <a:r>
              <a:rPr lang="en-GB" b="1" dirty="0">
                <a:solidFill>
                  <a:srgbClr val="156082"/>
                </a:solidFill>
              </a:rPr>
              <a:t>(6) Living apart for at least three years</a:t>
            </a:r>
            <a:r>
              <a:rPr lang="en-GB" dirty="0"/>
              <a:t> — continuous separation immediately before the petition (s.15(2)(f)) No Fault Rule</a:t>
            </a:r>
          </a:p>
          <a:p>
            <a:r>
              <a:rPr lang="en-GB" b="1" dirty="0">
                <a:solidFill>
                  <a:srgbClr val="156082"/>
                </a:solidFill>
              </a:rPr>
              <a:t>(7) Failure to comply with a decree of restitution of conjugal rights</a:t>
            </a:r>
            <a:r>
              <a:rPr lang="en-GB" dirty="0"/>
              <a:t> — for at least one year after the court order</a:t>
            </a:r>
          </a:p>
          <a:p>
            <a:r>
              <a:rPr lang="en-GB" b="1" dirty="0">
                <a:solidFill>
                  <a:srgbClr val="156082"/>
                </a:solidFill>
              </a:rPr>
              <a:t>(8) Presumption of death</a:t>
            </a:r>
            <a:r>
              <a:rPr lang="en-GB" dirty="0"/>
              <a:t> — absence for 7 years (s.164(1) Evidence Act); s.16(2)(a)(b) MCA</a:t>
            </a:r>
          </a:p>
          <a:p>
            <a:pPr lvl="1"/>
            <a:r>
              <a:rPr lang="en-GB" i="1" dirty="0">
                <a:solidFill>
                  <a:srgbClr val="595959"/>
                </a:solidFill>
              </a:rPr>
              <a:t>Adetule v Adetule (2022) 10 NWLR (pt. 1838) 201</a:t>
            </a:r>
            <a:endParaRPr lang="en-NG" dirty="0"/>
          </a:p>
        </p:txBody>
      </p:sp>
      <p:sp>
        <p:nvSpPr>
          <p:cNvPr id="900" name="Author Footer"/>
          <p:cNvSpPr txBox="1"/>
          <p:nvPr/>
        </p:nvSpPr>
        <p:spPr>
          <a:xfrm>
            <a:off x="0" y="6486000"/>
            <a:ext cx="12192000" cy="300000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b="1">
                <a:solidFill>
                  <a:srgbClr val="0E2841"/>
                </a:solidFill>
              </a:rPr>
              <a:t>Professor Nasiru Tijani, PhD</a:t>
            </a:r>
          </a:p>
        </p:txBody>
      </p:sp>
    </p:spTree>
    <p:extLst>
      <p:ext uri="{BB962C8B-B14F-4D97-AF65-F5344CB8AC3E}">
        <p14:creationId xmlns:p14="http://schemas.microsoft.com/office/powerpoint/2010/main" val="3180032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2884</Words>
  <Application>Microsoft Office PowerPoint</Application>
  <PresentationFormat>Widescreen</PresentationFormat>
  <Paragraphs>298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Aptos Display</vt:lpstr>
      <vt:lpstr>Arial</vt:lpstr>
      <vt:lpstr>Trebuchet MS</vt:lpstr>
      <vt:lpstr>Office Theme</vt:lpstr>
      <vt:lpstr>Dissolution of Statutory Marriages in Nigeria</vt:lpstr>
      <vt:lpstr>Legal Framework Key statutes governing dissolution of statutory marriages</vt:lpstr>
      <vt:lpstr>Jurisdiction &amp; Domicile</vt:lpstr>
      <vt:lpstr>The Deserted Wife's Domicile S. 7, Matrimonial Causes Act — founding jurisdiction for a deserted wife</vt:lpstr>
      <vt:lpstr>The Deserted Wife's Domicile (contd) S. 7, Matrimonial Causes Act — founding jurisdiction for a deserted wife</vt:lpstr>
      <vt:lpstr>The Two-Year Rule S. 30, Matrimonial Causes Act</vt:lpstr>
      <vt:lpstr>Grounds for Dissolution</vt:lpstr>
      <vt:lpstr>Grounds for Dissolution (contd)</vt:lpstr>
      <vt:lpstr>Grounds for Dissolution (contd)</vt:lpstr>
      <vt:lpstr>Pleadings The sequence of exchanged pleadings between the parties</vt:lpstr>
      <vt:lpstr>Filing the Petition The petition is filed at the registry of the High Court by the Petitioner</vt:lpstr>
      <vt:lpstr>Filing the Petition (contd)</vt:lpstr>
      <vt:lpstr>Documents to Accompany Petition </vt:lpstr>
      <vt:lpstr>Documents to Accompany Petition (contd)</vt:lpstr>
      <vt:lpstr>Discretion Statement</vt:lpstr>
      <vt:lpstr>Compulsory Conference</vt:lpstr>
      <vt:lpstr> Service of Petition &amp; Response </vt:lpstr>
      <vt:lpstr>Setting Down for Hearing</vt:lpstr>
      <vt:lpstr> Court Hearing &amp; Evidence </vt:lpstr>
      <vt:lpstr>Undefended Petition</vt:lpstr>
      <vt:lpstr>Undefended petition (contd)</vt:lpstr>
      <vt:lpstr>Decree Nisi &amp; Decree Absolute S. 58, Matrimonial Causes Act</vt:lpstr>
      <vt:lpstr>From Decree Nisi to Decree Absolute</vt:lpstr>
      <vt:lpstr>Rescission of Decree Nisi</vt:lpstr>
      <vt:lpstr>Effect of Appeal on a Decree Nisi </vt:lpstr>
      <vt:lpstr>Effect of Appeal on a Decree Nisi (contd)</vt:lpstr>
      <vt:lpstr> Ancillary Reliefs </vt:lpstr>
      <vt:lpstr>Ancillary Reliefs (contd)</vt:lpstr>
      <vt:lpstr>Enforcement of Divorce Decrees Key Laws: Matrimonial Causes Act  |  Sheriffs and Civil Process Act  |  High Court Rules  |  Child's Rights Act 2003 S. 88, 89, 90,91,92 MCA</vt:lpstr>
      <vt:lpstr> Attachment of Earnings </vt:lpstr>
      <vt:lpstr>Conclusion &amp; Takeaways</vt:lpstr>
      <vt:lpstr>Book/Articles for reference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NASIRU TIJANI</dc:creator>
  <cp:lastModifiedBy>NASIRU TIJANI</cp:lastModifiedBy>
  <cp:revision>1</cp:revision>
  <dcterms:created xsi:type="dcterms:W3CDTF">2026-06-20T14:16:39Z</dcterms:created>
  <dcterms:modified xsi:type="dcterms:W3CDTF">2026-06-23T12:45:22Z</dcterms:modified>
</cp:coreProperties>
</file>